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7"/>
  </p:notesMasterIdLst>
  <p:sldIdLst>
    <p:sldId id="260" r:id="rId2"/>
    <p:sldId id="264" r:id="rId3"/>
    <p:sldId id="270" r:id="rId4"/>
    <p:sldId id="258" r:id="rId5"/>
    <p:sldId id="257" r:id="rId6"/>
    <p:sldId id="266" r:id="rId7"/>
    <p:sldId id="269" r:id="rId8"/>
    <p:sldId id="268" r:id="rId9"/>
    <p:sldId id="279" r:id="rId10"/>
    <p:sldId id="273" r:id="rId11"/>
    <p:sldId id="262" r:id="rId12"/>
    <p:sldId id="261" r:id="rId13"/>
    <p:sldId id="274" r:id="rId14"/>
    <p:sldId id="278" r:id="rId15"/>
    <p:sldId id="280" r:id="rId1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F484"/>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710" autoAdjust="0"/>
    <p:restoredTop sz="94714" autoAdjust="0"/>
  </p:normalViewPr>
  <p:slideViewPr>
    <p:cSldViewPr>
      <p:cViewPr varScale="1">
        <p:scale>
          <a:sx n="88" d="100"/>
          <a:sy n="88" d="100"/>
        </p:scale>
        <p:origin x="-52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96DA50-E797-490C-85B7-A9E7254D8726}" type="datetimeFigureOut">
              <a:rPr lang="pl-PL" smtClean="0"/>
              <a:pPr/>
              <a:t>2016-04-20</a:t>
            </a:fld>
            <a:endParaRPr lang="pl-PL" dirty="0"/>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5BED23-EEC4-44CD-8B4F-9EA6AB731DF4}" type="slidenum">
              <a:rPr lang="pl-PL" smtClean="0"/>
              <a:pPr/>
              <a:t>‹#›</a:t>
            </a:fld>
            <a:endParaRPr lang="pl-PL"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GB" dirty="0"/>
          </a:p>
        </p:txBody>
      </p:sp>
      <p:sp>
        <p:nvSpPr>
          <p:cNvPr id="4" name="Symbol zastępczy numeru slajdu 3"/>
          <p:cNvSpPr>
            <a:spLocks noGrp="1"/>
          </p:cNvSpPr>
          <p:nvPr>
            <p:ph type="sldNum" sz="quarter" idx="10"/>
          </p:nvPr>
        </p:nvSpPr>
        <p:spPr/>
        <p:txBody>
          <a:bodyPr/>
          <a:lstStyle/>
          <a:p>
            <a:fld id="{DE5BED23-EEC4-44CD-8B4F-9EA6AB731DF4}" type="slidenum">
              <a:rPr lang="pl-PL" smtClean="0"/>
              <a:pPr/>
              <a:t>5</a:t>
            </a:fld>
            <a:endParaRPr lang="pl-P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GB" dirty="0"/>
          </a:p>
        </p:txBody>
      </p:sp>
      <p:sp>
        <p:nvSpPr>
          <p:cNvPr id="4" name="Symbol zastępczy numeru slajdu 3"/>
          <p:cNvSpPr>
            <a:spLocks noGrp="1"/>
          </p:cNvSpPr>
          <p:nvPr>
            <p:ph type="sldNum" sz="quarter" idx="10"/>
          </p:nvPr>
        </p:nvSpPr>
        <p:spPr/>
        <p:txBody>
          <a:bodyPr/>
          <a:lstStyle/>
          <a:p>
            <a:fld id="{DE5BED23-EEC4-44CD-8B4F-9EA6AB731DF4}" type="slidenum">
              <a:rPr lang="pl-PL" smtClean="0"/>
              <a:pPr/>
              <a:t>7</a:t>
            </a:fld>
            <a:endParaRPr lang="pl-P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dirty="0" smtClean="0">
                <a:solidFill>
                  <a:srgbClr val="FFFF00"/>
                </a:solidFill>
              </a:rPr>
              <a:t>One of them is  about almost four meters in high and you can find there numerous boulders. Most of the  700-meter ravine  is overgrown with trees beech-oak with a rich layer of undergrowth.</a:t>
            </a:r>
            <a:endParaRPr lang="en-GB" sz="1200" dirty="0" smtClean="0">
              <a:solidFill>
                <a:srgbClr val="FFFF00"/>
              </a:solidFill>
            </a:endParaRPr>
          </a:p>
          <a:p>
            <a:endParaRPr lang="en-GB" dirty="0"/>
          </a:p>
        </p:txBody>
      </p:sp>
      <p:sp>
        <p:nvSpPr>
          <p:cNvPr id="4" name="Symbol zastępczy numeru slajdu 3"/>
          <p:cNvSpPr>
            <a:spLocks noGrp="1"/>
          </p:cNvSpPr>
          <p:nvPr>
            <p:ph type="sldNum" sz="quarter" idx="10"/>
          </p:nvPr>
        </p:nvSpPr>
        <p:spPr/>
        <p:txBody>
          <a:bodyPr/>
          <a:lstStyle/>
          <a:p>
            <a:fld id="{DE5BED23-EEC4-44CD-8B4F-9EA6AB731DF4}" type="slidenum">
              <a:rPr lang="pl-PL" smtClean="0"/>
              <a:pPr/>
              <a:t>10</a:t>
            </a:fld>
            <a:endParaRPr lang="pl-PL"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GB"/>
          </a:p>
        </p:txBody>
      </p:sp>
      <p:sp>
        <p:nvSpPr>
          <p:cNvPr id="4" name="Symbol zastępczy numeru slajdu 3"/>
          <p:cNvSpPr>
            <a:spLocks noGrp="1"/>
          </p:cNvSpPr>
          <p:nvPr>
            <p:ph type="sldNum" sz="quarter" idx="10"/>
          </p:nvPr>
        </p:nvSpPr>
        <p:spPr/>
        <p:txBody>
          <a:bodyPr/>
          <a:lstStyle/>
          <a:p>
            <a:fld id="{DE5BED23-EEC4-44CD-8B4F-9EA6AB731DF4}" type="slidenum">
              <a:rPr lang="pl-PL" smtClean="0"/>
              <a:pPr/>
              <a:t>13</a:t>
            </a:fld>
            <a:endParaRPr lang="pl-P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Podtytuł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Tytuł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pl-PL" smtClean="0"/>
              <a:t>Kliknij, aby edytować styl</a:t>
            </a:r>
            <a:endParaRPr kumimoji="0" lang="en-US"/>
          </a:p>
        </p:txBody>
      </p:sp>
      <p:cxnSp>
        <p:nvCxnSpPr>
          <p:cNvPr id="8" name="Łącznik prosty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Łącznik prosty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ymbol zastępczy daty 14"/>
          <p:cNvSpPr>
            <a:spLocks noGrp="1"/>
          </p:cNvSpPr>
          <p:nvPr>
            <p:ph type="dt" sz="half" idx="10"/>
          </p:nvPr>
        </p:nvSpPr>
        <p:spPr/>
        <p:txBody>
          <a:bodyPr/>
          <a:lstStyle/>
          <a:p>
            <a:fld id="{B35A372E-E8BF-4C75-AC95-9B6CF2D4D9D8}" type="datetimeFigureOut">
              <a:rPr lang="pl-PL" smtClean="0"/>
              <a:pPr/>
              <a:t>2016-04-20</a:t>
            </a:fld>
            <a:endParaRPr lang="pl-PL" dirty="0"/>
          </a:p>
        </p:txBody>
      </p:sp>
      <p:sp>
        <p:nvSpPr>
          <p:cNvPr id="16" name="Symbol zastępczy numeru slajdu 15"/>
          <p:cNvSpPr>
            <a:spLocks noGrp="1"/>
          </p:cNvSpPr>
          <p:nvPr>
            <p:ph type="sldNum" sz="quarter" idx="11"/>
          </p:nvPr>
        </p:nvSpPr>
        <p:spPr/>
        <p:txBody>
          <a:bodyPr/>
          <a:lstStyle/>
          <a:p>
            <a:fld id="{3AC89592-DB71-4A44-8B74-151393000BAB}" type="slidenum">
              <a:rPr lang="pl-PL" smtClean="0"/>
              <a:pPr/>
              <a:t>‹#›</a:t>
            </a:fld>
            <a:endParaRPr lang="pl-PL" dirty="0"/>
          </a:p>
        </p:txBody>
      </p:sp>
      <p:sp>
        <p:nvSpPr>
          <p:cNvPr id="17" name="Symbol zastępczy stopki 16"/>
          <p:cNvSpPr>
            <a:spLocks noGrp="1"/>
          </p:cNvSpPr>
          <p:nvPr>
            <p:ph type="ftr" sz="quarter" idx="12"/>
          </p:nvPr>
        </p:nvSpPr>
        <p:spPr/>
        <p:txBody>
          <a:bodyPr/>
          <a:lstStyle/>
          <a:p>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B35A372E-E8BF-4C75-AC95-9B6CF2D4D9D8}" type="datetimeFigureOut">
              <a:rPr lang="pl-PL" smtClean="0"/>
              <a:pPr/>
              <a:t>2016-04-20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3AC89592-DB71-4A44-8B74-151393000BAB}" type="slidenum">
              <a:rPr lang="pl-PL" smtClean="0"/>
              <a:pPr/>
              <a:t>‹#›</a:t>
            </a:fld>
            <a:endParaRPr 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B35A372E-E8BF-4C75-AC95-9B6CF2D4D9D8}" type="datetimeFigureOut">
              <a:rPr lang="pl-PL" smtClean="0"/>
              <a:pPr/>
              <a:t>2016-04-20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3AC89592-DB71-4A44-8B74-151393000BAB}" type="slidenum">
              <a:rPr lang="pl-PL" smtClean="0"/>
              <a:pPr/>
              <a:t>‹#›</a:t>
            </a:fld>
            <a:endParaRPr 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457200" y="1524000"/>
            <a:ext cx="8229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4" name="Symbol zastępczy daty 13"/>
          <p:cNvSpPr>
            <a:spLocks noGrp="1"/>
          </p:cNvSpPr>
          <p:nvPr>
            <p:ph type="dt" sz="half" idx="14"/>
          </p:nvPr>
        </p:nvSpPr>
        <p:spPr/>
        <p:txBody>
          <a:bodyPr/>
          <a:lstStyle/>
          <a:p>
            <a:fld id="{B35A372E-E8BF-4C75-AC95-9B6CF2D4D9D8}" type="datetimeFigureOut">
              <a:rPr lang="pl-PL" smtClean="0"/>
              <a:pPr/>
              <a:t>2016-04-20</a:t>
            </a:fld>
            <a:endParaRPr lang="pl-PL" dirty="0"/>
          </a:p>
        </p:txBody>
      </p:sp>
      <p:sp>
        <p:nvSpPr>
          <p:cNvPr id="15" name="Symbol zastępczy numeru slajdu 14"/>
          <p:cNvSpPr>
            <a:spLocks noGrp="1"/>
          </p:cNvSpPr>
          <p:nvPr>
            <p:ph type="sldNum" sz="quarter" idx="15"/>
          </p:nvPr>
        </p:nvSpPr>
        <p:spPr/>
        <p:txBody>
          <a:bodyPr/>
          <a:lstStyle>
            <a:lvl1pPr algn="ctr">
              <a:defRPr/>
            </a:lvl1pPr>
          </a:lstStyle>
          <a:p>
            <a:fld id="{3AC89592-DB71-4A44-8B74-151393000BAB}" type="slidenum">
              <a:rPr lang="pl-PL" smtClean="0"/>
              <a:pPr/>
              <a:t>‹#›</a:t>
            </a:fld>
            <a:endParaRPr lang="pl-PL" dirty="0"/>
          </a:p>
        </p:txBody>
      </p:sp>
      <p:sp>
        <p:nvSpPr>
          <p:cNvPr id="16" name="Symbol zastępczy stopki 15"/>
          <p:cNvSpPr>
            <a:spLocks noGrp="1"/>
          </p:cNvSpPr>
          <p:nvPr>
            <p:ph type="ftr" sz="quarter" idx="16"/>
          </p:nvPr>
        </p:nvSpPr>
        <p:spPr/>
        <p:txBody>
          <a:bodyPr/>
          <a:lstStyle/>
          <a:p>
            <a:endParaRPr lang="pl-PL" dirty="0"/>
          </a:p>
        </p:txBody>
      </p:sp>
      <p:sp>
        <p:nvSpPr>
          <p:cNvPr id="17" name="Tytuł 16"/>
          <p:cNvSpPr>
            <a:spLocks noGrp="1"/>
          </p:cNvSpPr>
          <p:nvPr>
            <p:ph type="title"/>
          </p:nvPr>
        </p:nvSpPr>
        <p:spPr/>
        <p:txBody>
          <a:bodyPr rtlCol="0" anchor="b" anchorCtr="0"/>
          <a:lstStyle/>
          <a:p>
            <a:r>
              <a:rPr kumimoji="0" lang="pl-PL" smtClean="0"/>
              <a:t>Kliknij, aby edytować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B35A372E-E8BF-4C75-AC95-9B6CF2D4D9D8}" type="datetimeFigureOut">
              <a:rPr lang="pl-PL" smtClean="0"/>
              <a:pPr/>
              <a:t>2016-04-20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3AC89592-DB71-4A44-8B74-151393000BAB}" type="slidenum">
              <a:rPr lang="pl-PL" smtClean="0"/>
              <a:pPr/>
              <a:t>‹#›</a:t>
            </a:fld>
            <a:endParaRPr lang="pl-PL" dirty="0"/>
          </a:p>
        </p:txBody>
      </p:sp>
      <p:sp>
        <p:nvSpPr>
          <p:cNvPr id="2" name="Tytuł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cxnSp>
        <p:nvCxnSpPr>
          <p:cNvPr id="7" name="Łącznik prosty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Symbol zastępczy daty 4"/>
          <p:cNvSpPr>
            <a:spLocks noGrp="1"/>
          </p:cNvSpPr>
          <p:nvPr>
            <p:ph type="dt" sz="half" idx="10"/>
          </p:nvPr>
        </p:nvSpPr>
        <p:spPr/>
        <p:txBody>
          <a:bodyPr/>
          <a:lstStyle/>
          <a:p>
            <a:fld id="{B35A372E-E8BF-4C75-AC95-9B6CF2D4D9D8}" type="datetimeFigureOut">
              <a:rPr lang="pl-PL" smtClean="0"/>
              <a:pPr/>
              <a:t>2016-04-20</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3AC89592-DB71-4A44-8B74-151393000BAB}" type="slidenum">
              <a:rPr lang="pl-PL" smtClean="0"/>
              <a:pPr/>
              <a:t>‹#›</a:t>
            </a:fld>
            <a:endParaRPr lang="pl-PL" dirty="0"/>
          </a:p>
        </p:txBody>
      </p:sp>
      <p:sp>
        <p:nvSpPr>
          <p:cNvPr id="2" name="Tytuł 1"/>
          <p:cNvSpPr>
            <a:spLocks noGrp="1"/>
          </p:cNvSpPr>
          <p:nvPr>
            <p:ph type="title"/>
          </p:nvPr>
        </p:nvSpPr>
        <p:spPr/>
        <p:txBody>
          <a:bodyPr/>
          <a:lstStyle/>
          <a:p>
            <a:r>
              <a:rPr kumimoji="0" lang="pl-PL" smtClean="0"/>
              <a:t>Kliknij, aby edytować styl</a:t>
            </a:r>
            <a:endParaRPr kumimoji="0" lang="en-US"/>
          </a:p>
        </p:txBody>
      </p:sp>
      <p:sp>
        <p:nvSpPr>
          <p:cNvPr id="11" name="Symbol zastępczy zawartości 10"/>
          <p:cNvSpPr>
            <a:spLocks noGrp="1"/>
          </p:cNvSpPr>
          <p:nvPr>
            <p:ph sz="half" idx="1"/>
          </p:nvPr>
        </p:nvSpPr>
        <p:spPr>
          <a:xfrm>
            <a:off x="457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9" name="Symbol zastępczy numeru slajdu 8"/>
          <p:cNvSpPr>
            <a:spLocks noGrp="1"/>
          </p:cNvSpPr>
          <p:nvPr>
            <p:ph type="sldNum" sz="quarter" idx="12"/>
          </p:nvPr>
        </p:nvSpPr>
        <p:spPr/>
        <p:txBody>
          <a:bodyPr/>
          <a:lstStyle/>
          <a:p>
            <a:fld id="{3AC89592-DB71-4A44-8B74-151393000BAB}" type="slidenum">
              <a:rPr lang="pl-PL" smtClean="0"/>
              <a:pPr/>
              <a:t>‹#›</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7" name="Symbol zastępczy daty 6"/>
          <p:cNvSpPr>
            <a:spLocks noGrp="1"/>
          </p:cNvSpPr>
          <p:nvPr>
            <p:ph type="dt" sz="half" idx="10"/>
          </p:nvPr>
        </p:nvSpPr>
        <p:spPr/>
        <p:txBody>
          <a:bodyPr/>
          <a:lstStyle/>
          <a:p>
            <a:fld id="{B35A372E-E8BF-4C75-AC95-9B6CF2D4D9D8}" type="datetimeFigureOut">
              <a:rPr lang="pl-PL" smtClean="0"/>
              <a:pPr/>
              <a:t>2016-04-20</a:t>
            </a:fld>
            <a:endParaRPr lang="pl-PL" dirty="0"/>
          </a:p>
        </p:txBody>
      </p:sp>
      <p:sp>
        <p:nvSpPr>
          <p:cNvPr id="3" name="Symbol zastępczy tekstu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32" name="Symbol zastępczy zawartości 31"/>
          <p:cNvSpPr>
            <a:spLocks noGrp="1"/>
          </p:cNvSpPr>
          <p:nvPr>
            <p:ph sz="half" idx="2"/>
          </p:nvPr>
        </p:nvSpPr>
        <p:spPr>
          <a:xfrm>
            <a:off x="457200"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4" name="Symbol zastępczy zawartości 33"/>
          <p:cNvSpPr>
            <a:spLocks noGrp="1"/>
          </p:cNvSpPr>
          <p:nvPr>
            <p:ph sz="quarter" idx="4"/>
          </p:nvPr>
        </p:nvSpPr>
        <p:spPr>
          <a:xfrm>
            <a:off x="4649788"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 name="Tytuł 1"/>
          <p:cNvSpPr>
            <a:spLocks noGrp="1"/>
          </p:cNvSpPr>
          <p:nvPr>
            <p:ph type="title"/>
          </p:nvPr>
        </p:nvSpPr>
        <p:spPr>
          <a:xfrm>
            <a:off x="457200" y="155448"/>
            <a:ext cx="8229600" cy="1143000"/>
          </a:xfrm>
        </p:spPr>
        <p:txBody>
          <a:bodyPr anchor="b" anchorCtr="0"/>
          <a:lstStyle>
            <a:lvl1pPr>
              <a:defRPr/>
            </a:lvl1pPr>
          </a:lstStyle>
          <a:p>
            <a:r>
              <a:rPr kumimoji="0" lang="pl-PL" smtClean="0"/>
              <a:t>Kliknij, aby edytować styl</a:t>
            </a:r>
            <a:endParaRPr kumimoji="0" lang="en-US"/>
          </a:p>
        </p:txBody>
      </p:sp>
      <p:sp>
        <p:nvSpPr>
          <p:cNvPr id="12" name="Symbol zastępczy tekstu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cxnSp>
        <p:nvCxnSpPr>
          <p:cNvPr id="10" name="Łącznik prosty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Łącznik prosty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B35A372E-E8BF-4C75-AC95-9B6CF2D4D9D8}" type="datetimeFigureOut">
              <a:rPr lang="pl-PL" smtClean="0"/>
              <a:pPr/>
              <a:t>2016-04-20</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3AC89592-DB71-4A44-8B74-151393000BAB}" type="slidenum">
              <a:rPr lang="pl-PL" smtClean="0"/>
              <a:pPr/>
              <a:t>‹#›</a:t>
            </a:fld>
            <a:endParaRPr lang="pl-PL" dirty="0"/>
          </a:p>
        </p:txBody>
      </p:sp>
      <p:sp>
        <p:nvSpPr>
          <p:cNvPr id="2" name="Tytuł 1"/>
          <p:cNvSpPr>
            <a:spLocks noGrp="1"/>
          </p:cNvSpPr>
          <p:nvPr>
            <p:ph type="title"/>
          </p:nvPr>
        </p:nvSpPr>
        <p:spPr/>
        <p:txBody>
          <a:bodyPr/>
          <a:lstStyle/>
          <a:p>
            <a:r>
              <a:rPr kumimoji="0" lang="pl-PL" smtClean="0"/>
              <a:t>Kliknij, aby edytować styl</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35A372E-E8BF-4C75-AC95-9B6CF2D4D9D8}" type="datetimeFigureOut">
              <a:rPr lang="pl-PL" smtClean="0"/>
              <a:pPr/>
              <a:t>2016-04-20</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3AC89592-DB71-4A44-8B74-151393000BAB}" type="slidenum">
              <a:rPr lang="pl-PL" smtClean="0"/>
              <a:pPr/>
              <a:t>‹#›</a:t>
            </a:fld>
            <a:endParaRPr 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9" name="Symbol zastępczy zawartości 28"/>
          <p:cNvSpPr>
            <a:spLocks noGrp="1"/>
          </p:cNvSpPr>
          <p:nvPr>
            <p:ph sz="quarter" idx="1"/>
          </p:nvPr>
        </p:nvSpPr>
        <p:spPr>
          <a:xfrm>
            <a:off x="457200" y="457200"/>
            <a:ext cx="6248400" cy="5715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 name="Symbol zastępczy tekstu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31" name="Tytuł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8" name="Symbol zastępczy daty 7"/>
          <p:cNvSpPr>
            <a:spLocks noGrp="1"/>
          </p:cNvSpPr>
          <p:nvPr>
            <p:ph type="dt" sz="half" idx="14"/>
          </p:nvPr>
        </p:nvSpPr>
        <p:spPr/>
        <p:txBody>
          <a:bodyPr/>
          <a:lstStyle/>
          <a:p>
            <a:fld id="{B35A372E-E8BF-4C75-AC95-9B6CF2D4D9D8}" type="datetimeFigureOut">
              <a:rPr lang="pl-PL" smtClean="0"/>
              <a:pPr/>
              <a:t>2016-04-20</a:t>
            </a:fld>
            <a:endParaRPr lang="pl-PL" dirty="0"/>
          </a:p>
        </p:txBody>
      </p:sp>
      <p:sp>
        <p:nvSpPr>
          <p:cNvPr id="9" name="Symbol zastępczy numeru slajdu 8"/>
          <p:cNvSpPr>
            <a:spLocks noGrp="1"/>
          </p:cNvSpPr>
          <p:nvPr>
            <p:ph type="sldNum" sz="quarter" idx="15"/>
          </p:nvPr>
        </p:nvSpPr>
        <p:spPr/>
        <p:txBody>
          <a:bodyPr/>
          <a:lstStyle/>
          <a:p>
            <a:fld id="{3AC89592-DB71-4A44-8B74-151393000BAB}" type="slidenum">
              <a:rPr lang="pl-PL" smtClean="0"/>
              <a:pPr/>
              <a:t>‹#›</a:t>
            </a:fld>
            <a:endParaRPr lang="pl-PL" dirty="0"/>
          </a:p>
        </p:txBody>
      </p:sp>
      <p:sp>
        <p:nvSpPr>
          <p:cNvPr id="10" name="Symbol zastępczy stopki 9"/>
          <p:cNvSpPr>
            <a:spLocks noGrp="1"/>
          </p:cNvSpPr>
          <p:nvPr>
            <p:ph type="ftr" sz="quarter" idx="16"/>
          </p:nvPr>
        </p:nvSpPr>
        <p:spPr/>
        <p:txBody>
          <a:bodyPr/>
          <a:lstStyle/>
          <a:p>
            <a:endParaRPr 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pl-PL" smtClean="0"/>
              <a:t>Kliknij ikonę, aby dodać obraz</a:t>
            </a:r>
            <a:endParaRPr kumimoji="0" lang="en-US"/>
          </a:p>
        </p:txBody>
      </p:sp>
      <p:sp>
        <p:nvSpPr>
          <p:cNvPr id="4" name="Symbol zastępczy tekstu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8" name="Symbol zastępczy daty 7"/>
          <p:cNvSpPr>
            <a:spLocks noGrp="1"/>
          </p:cNvSpPr>
          <p:nvPr>
            <p:ph type="dt" sz="half" idx="10"/>
          </p:nvPr>
        </p:nvSpPr>
        <p:spPr/>
        <p:txBody>
          <a:bodyPr/>
          <a:lstStyle/>
          <a:p>
            <a:fld id="{B35A372E-E8BF-4C75-AC95-9B6CF2D4D9D8}" type="datetimeFigureOut">
              <a:rPr lang="pl-PL" smtClean="0"/>
              <a:pPr/>
              <a:t>2016-04-20</a:t>
            </a:fld>
            <a:endParaRPr lang="pl-PL" dirty="0"/>
          </a:p>
        </p:txBody>
      </p:sp>
      <p:sp>
        <p:nvSpPr>
          <p:cNvPr id="9" name="Symbol zastępczy numeru slajdu 8"/>
          <p:cNvSpPr>
            <a:spLocks noGrp="1"/>
          </p:cNvSpPr>
          <p:nvPr>
            <p:ph type="sldNum" sz="quarter" idx="11"/>
          </p:nvPr>
        </p:nvSpPr>
        <p:spPr/>
        <p:txBody>
          <a:bodyPr/>
          <a:lstStyle/>
          <a:p>
            <a:fld id="{3AC89592-DB71-4A44-8B74-151393000BAB}" type="slidenum">
              <a:rPr lang="pl-PL" smtClean="0"/>
              <a:pPr/>
              <a:t>‹#›</a:t>
            </a:fld>
            <a:endParaRPr lang="pl-PL" dirty="0"/>
          </a:p>
        </p:txBody>
      </p:sp>
      <p:sp>
        <p:nvSpPr>
          <p:cNvPr id="10" name="Symbol zastępczy stopki 9"/>
          <p:cNvSpPr>
            <a:spLocks noGrp="1"/>
          </p:cNvSpPr>
          <p:nvPr>
            <p:ph type="ftr" sz="quarter" idx="12"/>
          </p:nvPr>
        </p:nvSpPr>
        <p:spPr/>
        <p:txBody>
          <a:bodyPr/>
          <a:lstStyle/>
          <a:p>
            <a:endParaRPr 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ymbol zastępczy tekstu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4" name="Symbol zastępczy daty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35A372E-E8BF-4C75-AC95-9B6CF2D4D9D8}" type="datetimeFigureOut">
              <a:rPr lang="pl-PL" smtClean="0"/>
              <a:pPr/>
              <a:t>2016-04-20</a:t>
            </a:fld>
            <a:endParaRPr lang="pl-PL" dirty="0"/>
          </a:p>
        </p:txBody>
      </p:sp>
      <p:sp>
        <p:nvSpPr>
          <p:cNvPr id="10" name="Symbol zastępczy stopki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pl-PL" dirty="0"/>
          </a:p>
        </p:txBody>
      </p:sp>
      <p:sp>
        <p:nvSpPr>
          <p:cNvPr id="22" name="Symbol zastępczy numeru slajd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AC89592-DB71-4A44-8B74-151393000BAB}" type="slidenum">
              <a:rPr lang="pl-PL" smtClean="0"/>
              <a:pPr/>
              <a:t>‹#›</a:t>
            </a:fld>
            <a:endParaRPr lang="pl-PL" dirty="0"/>
          </a:p>
        </p:txBody>
      </p:sp>
      <p:sp>
        <p:nvSpPr>
          <p:cNvPr id="5" name="Symbol zastępczy tytuł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pl-PL" smtClean="0"/>
              <a:t>Kliknij, aby edytować styl</a:t>
            </a:r>
            <a:endParaRPr kumimoji="0"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857224" y="3643314"/>
            <a:ext cx="7429552" cy="1752600"/>
          </a:xfrm>
        </p:spPr>
        <p:txBody>
          <a:bodyPr>
            <a:normAutofit fontScale="92500" lnSpcReduction="20000"/>
          </a:bodyPr>
          <a:lstStyle/>
          <a:p>
            <a:r>
              <a:rPr lang="pl-PL" sz="6600" b="1" dirty="0" smtClean="0"/>
              <a:t>Libber</a:t>
            </a:r>
            <a:r>
              <a:rPr lang="pl-PL" sz="6500" b="1" dirty="0" smtClean="0"/>
              <a:t>t</a:t>
            </a:r>
            <a:r>
              <a:rPr lang="pl-PL" sz="6600" b="1" dirty="0" smtClean="0"/>
              <a:t> Rocky Ravine</a:t>
            </a:r>
            <a:endParaRPr lang="pl-PL" b="1" dirty="0"/>
          </a:p>
        </p:txBody>
      </p:sp>
      <p:sp>
        <p:nvSpPr>
          <p:cNvPr id="2" name="Tytuł 1"/>
          <p:cNvSpPr>
            <a:spLocks noGrp="1"/>
          </p:cNvSpPr>
          <p:nvPr>
            <p:ph type="ctrTitle"/>
          </p:nvPr>
        </p:nvSpPr>
        <p:spPr>
          <a:xfrm>
            <a:off x="714348" y="1285860"/>
            <a:ext cx="7772400" cy="1470025"/>
          </a:xfrm>
        </p:spPr>
        <p:txBody>
          <a:bodyPr>
            <a:normAutofit fontScale="90000"/>
          </a:bodyPr>
          <a:lstStyle/>
          <a:p>
            <a:r>
              <a:rPr lang="en-US" dirty="0" smtClean="0"/>
              <a:t>Forest</a:t>
            </a:r>
            <a:r>
              <a:rPr lang="pl-PL" dirty="0" smtClean="0"/>
              <a:t>s</a:t>
            </a:r>
            <a:r>
              <a:rPr lang="en-US" dirty="0" smtClean="0"/>
              <a:t> </a:t>
            </a:r>
            <a:r>
              <a:rPr lang="en-US" dirty="0"/>
              <a:t>in Poland and Europe. Characteristics and </a:t>
            </a:r>
            <a:r>
              <a:rPr lang="en-US" dirty="0" smtClean="0"/>
              <a:t>management</a:t>
            </a:r>
            <a:r>
              <a:rPr lang="pl-PL" dirty="0" smtClean="0"/>
              <a:t>.</a:t>
            </a:r>
            <a:endParaRPr lang="pl-PL" dirty="0"/>
          </a:p>
        </p:txBody>
      </p:sp>
    </p:spTree>
  </p:cSld>
  <p:clrMapOvr>
    <a:masterClrMapping/>
  </p:clrMapOvr>
  <p:transition advTm="5000">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142844" y="285728"/>
            <a:ext cx="8786842" cy="6253183"/>
          </a:xfrm>
          <a:prstGeom prst="rect">
            <a:avLst/>
          </a:prstGeom>
          <a:ln>
            <a:noFill/>
          </a:ln>
          <a:effectLst>
            <a:outerShdw blurRad="190500" algn="tl" rotWithShape="0">
              <a:srgbClr val="000000">
                <a:alpha val="70000"/>
              </a:srgbClr>
            </a:outerShdw>
          </a:effectLst>
        </p:spPr>
      </p:pic>
      <p:sp>
        <p:nvSpPr>
          <p:cNvPr id="3" name="Prostokąt 2"/>
          <p:cNvSpPr/>
          <p:nvPr/>
        </p:nvSpPr>
        <p:spPr>
          <a:xfrm>
            <a:off x="357158" y="428604"/>
            <a:ext cx="8215370" cy="5262979"/>
          </a:xfrm>
          <a:prstGeom prst="rect">
            <a:avLst/>
          </a:prstGeom>
        </p:spPr>
        <p:txBody>
          <a:bodyPr wrap="square">
            <a:spAutoFit/>
          </a:bodyPr>
          <a:lstStyle/>
          <a:p>
            <a:endParaRPr lang="pl-PL" sz="3600" dirty="0" smtClean="0">
              <a:solidFill>
                <a:srgbClr val="FFFF00"/>
              </a:solidFill>
            </a:endParaRPr>
          </a:p>
          <a:p>
            <a:endParaRPr lang="pl-PL" sz="3600" dirty="0" smtClean="0"/>
          </a:p>
          <a:p>
            <a:pPr algn="just"/>
            <a:r>
              <a:rPr lang="pl-PL" sz="4400" dirty="0" smtClean="0">
                <a:solidFill>
                  <a:srgbClr val="FFFF00"/>
                </a:solidFill>
              </a:rPr>
              <a:t>One of them is  about almost four meters in high and you can find there numerous boulders. Most of the  700-meter ravine  is overgrown with trees beech-oak with a rich layer of undergrowth.</a:t>
            </a:r>
            <a:endParaRPr lang="en-GB" sz="4400" dirty="0">
              <a:solidFill>
                <a:srgbClr val="FFFF00"/>
              </a:solidFill>
            </a:endParaRPr>
          </a:p>
        </p:txBody>
      </p:sp>
    </p:spTree>
  </p:cSld>
  <p:clrMapOvr>
    <a:masterClrMapping/>
  </p:clrMapOvr>
  <p:transition advTm="1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4000" b="1" i="1" noProof="1" smtClean="0"/>
              <a:t>The main objects of protection:</a:t>
            </a:r>
            <a:endParaRPr lang="en-GB" i="1" dirty="0"/>
          </a:p>
        </p:txBody>
      </p:sp>
      <p:sp>
        <p:nvSpPr>
          <p:cNvPr id="3" name="Symbol zastępczy zawartości 2"/>
          <p:cNvSpPr>
            <a:spLocks noGrp="1"/>
          </p:cNvSpPr>
          <p:nvPr>
            <p:ph sz="half" idx="1"/>
          </p:nvPr>
        </p:nvSpPr>
        <p:spPr/>
        <p:txBody>
          <a:bodyPr>
            <a:normAutofit fontScale="92500" lnSpcReduction="10000"/>
          </a:bodyPr>
          <a:lstStyle/>
          <a:p>
            <a:r>
              <a:rPr lang="pl-PL" sz="2800" dirty="0" smtClean="0"/>
              <a:t>Group rocks exposed in the natural process of erosion.</a:t>
            </a:r>
          </a:p>
          <a:p>
            <a:endParaRPr lang="pl-PL" sz="2800" dirty="0" smtClean="0"/>
          </a:p>
          <a:p>
            <a:r>
              <a:rPr lang="pl-PL" sz="2800" dirty="0" smtClean="0"/>
              <a:t>Some </a:t>
            </a:r>
            <a:r>
              <a:rPr lang="en-GB" sz="2800" dirty="0" smtClean="0"/>
              <a:t>worth</a:t>
            </a:r>
            <a:r>
              <a:rPr lang="pl-PL" sz="2800" dirty="0" smtClean="0"/>
              <a:t>-</a:t>
            </a:r>
            <a:r>
              <a:rPr lang="en-GB" sz="2800" dirty="0" smtClean="0"/>
              <a:t>seeing</a:t>
            </a:r>
            <a:r>
              <a:rPr lang="pl-PL" sz="2800" dirty="0" smtClean="0"/>
              <a:t> </a:t>
            </a:r>
            <a:r>
              <a:rPr lang="en-US" sz="2800" dirty="0" smtClean="0"/>
              <a:t> advantages of those landscapes</a:t>
            </a:r>
            <a:r>
              <a:rPr lang="pl-PL" sz="2800" dirty="0" smtClean="0"/>
              <a:t>, are </a:t>
            </a:r>
            <a:r>
              <a:rPr lang="en-US" sz="2800" dirty="0" smtClean="0"/>
              <a:t>the erosion of ravine, rocky riverbed and slopes and foothills overgrown forests.</a:t>
            </a:r>
          </a:p>
          <a:p>
            <a:endParaRPr lang="en-GB" dirty="0"/>
          </a:p>
        </p:txBody>
      </p:sp>
      <p:pic>
        <p:nvPicPr>
          <p:cNvPr id="3075" name="Picture 3" descr="C:\Users\Administrator\Desktop\Nowy folder (2)\IMG_4939.JPG"/>
          <p:cNvPicPr>
            <a:picLocks noGrp="1" noChangeAspect="1" noChangeArrowheads="1"/>
          </p:cNvPicPr>
          <p:nvPr>
            <p:ph sz="half" idx="2"/>
          </p:nvPr>
        </p:nvPicPr>
        <p:blipFill>
          <a:blip r:embed="rId2" cstate="print"/>
          <a:srcRect/>
          <a:stretch>
            <a:fillRect/>
          </a:stretch>
        </p:blipFill>
        <p:spPr bwMode="auto">
          <a:xfrm>
            <a:off x="5143504" y="1428736"/>
            <a:ext cx="3571900" cy="5072098"/>
          </a:xfrm>
          <a:prstGeom prst="rect">
            <a:avLst/>
          </a:prstGeom>
          <a:ln>
            <a:noFill/>
          </a:ln>
          <a:effectLst>
            <a:outerShdw blurRad="190500" algn="tl" rotWithShape="0">
              <a:srgbClr val="000000">
                <a:alpha val="70000"/>
              </a:srgbClr>
            </a:outerShdw>
          </a:effectLst>
        </p:spPr>
      </p:pic>
      <p:sp>
        <p:nvSpPr>
          <p:cNvPr id="5" name="Prostokąt 4"/>
          <p:cNvSpPr/>
          <p:nvPr/>
        </p:nvSpPr>
        <p:spPr>
          <a:xfrm>
            <a:off x="5715008" y="6072206"/>
            <a:ext cx="3134897" cy="369332"/>
          </a:xfrm>
          <a:prstGeom prst="rect">
            <a:avLst/>
          </a:prstGeom>
        </p:spPr>
        <p:txBody>
          <a:bodyPr wrap="none">
            <a:spAutoFit/>
          </a:bodyPr>
          <a:lstStyle/>
          <a:p>
            <a:r>
              <a:rPr lang="pl-PL" b="1" dirty="0" smtClean="0"/>
              <a:t>Author: Marek Owczarczak</a:t>
            </a:r>
            <a:endParaRPr lang="en-GB" b="1" dirty="0"/>
          </a:p>
        </p:txBody>
      </p:sp>
    </p:spTree>
  </p:cSld>
  <p:clrMapOvr>
    <a:masterClrMapping/>
  </p:clrMapOvr>
  <p:transition advTm="1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457200" y="4786322"/>
            <a:ext cx="8229600" cy="1785950"/>
          </a:xfrm>
        </p:spPr>
        <p:txBody>
          <a:bodyPr>
            <a:noAutofit/>
          </a:bodyPr>
          <a:lstStyle/>
          <a:p>
            <a:pPr algn="just"/>
            <a:r>
              <a:rPr lang="pl-PL" sz="3200" b="1" dirty="0" smtClean="0">
                <a:solidFill>
                  <a:schemeClr val="tx1"/>
                </a:solidFill>
              </a:rPr>
              <a:t>The </a:t>
            </a:r>
            <a:r>
              <a:rPr lang="pl-PL" sz="3200" b="1" dirty="0" smtClean="0">
                <a:solidFill>
                  <a:schemeClr val="tx1"/>
                </a:solidFill>
              </a:rPr>
              <a:t>entire of </a:t>
            </a:r>
            <a:r>
              <a:rPr lang="pl-PL" sz="3200" b="1" dirty="0" smtClean="0">
                <a:solidFill>
                  <a:schemeClr val="tx1"/>
                </a:solidFill>
              </a:rPr>
              <a:t>„Libbert Rocky Ravine” is covered by partial protection and landscape protection.</a:t>
            </a:r>
            <a:endParaRPr lang="en-GB" sz="3200" b="1" dirty="0">
              <a:solidFill>
                <a:schemeClr val="tx1"/>
              </a:solidFill>
            </a:endParaRPr>
          </a:p>
        </p:txBody>
      </p:sp>
      <p:pic>
        <p:nvPicPr>
          <p:cNvPr id="1026" name="Picture 2" descr="C:\Users\Administrator\Desktop\Nowy folder (2)\IMG_4982.JPG"/>
          <p:cNvPicPr>
            <a:picLocks noGrp="1" noChangeAspect="1" noChangeArrowheads="1"/>
          </p:cNvPicPr>
          <p:nvPr>
            <p:ph idx="1"/>
          </p:nvPr>
        </p:nvPicPr>
        <p:blipFill>
          <a:blip r:embed="rId2" cstate="print"/>
          <a:srcRect/>
          <a:stretch>
            <a:fillRect/>
          </a:stretch>
        </p:blipFill>
        <p:spPr bwMode="auto">
          <a:xfrm>
            <a:off x="1144673" y="428604"/>
            <a:ext cx="6854653" cy="4500594"/>
          </a:xfrm>
          <a:prstGeom prst="rect">
            <a:avLst/>
          </a:prstGeom>
          <a:ln>
            <a:noFill/>
          </a:ln>
          <a:effectLst>
            <a:outerShdw blurRad="190500" algn="tl" rotWithShape="0">
              <a:srgbClr val="000000">
                <a:alpha val="70000"/>
              </a:srgbClr>
            </a:outerShdw>
          </a:effectLst>
        </p:spPr>
      </p:pic>
      <p:sp>
        <p:nvSpPr>
          <p:cNvPr id="4" name="Prostokąt 3"/>
          <p:cNvSpPr/>
          <p:nvPr/>
        </p:nvSpPr>
        <p:spPr>
          <a:xfrm>
            <a:off x="4857752" y="4572008"/>
            <a:ext cx="3134897" cy="369332"/>
          </a:xfrm>
          <a:prstGeom prst="rect">
            <a:avLst/>
          </a:prstGeom>
        </p:spPr>
        <p:txBody>
          <a:bodyPr wrap="none">
            <a:spAutoFit/>
          </a:bodyPr>
          <a:lstStyle/>
          <a:p>
            <a:r>
              <a:rPr lang="pl-PL" b="1" dirty="0" smtClean="0">
                <a:solidFill>
                  <a:srgbClr val="FFFF00"/>
                </a:solidFill>
                <a:effectLst>
                  <a:outerShdw blurRad="38100" dist="38100" dir="2700000" algn="tl">
                    <a:srgbClr val="000000">
                      <a:alpha val="43137"/>
                    </a:srgbClr>
                  </a:outerShdw>
                </a:effectLst>
              </a:rPr>
              <a:t>Author: Marek Owczarczak</a:t>
            </a:r>
            <a:endParaRPr lang="en-GB" b="1" dirty="0">
              <a:solidFill>
                <a:srgbClr val="FFFF00"/>
              </a:solidFill>
              <a:effectLst>
                <a:outerShdw blurRad="38100" dist="38100" dir="2700000" algn="tl">
                  <a:srgbClr val="000000">
                    <a:alpha val="43137"/>
                  </a:srgbClr>
                </a:outerShdw>
              </a:effectLst>
            </a:endParaRPr>
          </a:p>
        </p:txBody>
      </p:sp>
    </p:spTree>
  </p:cSld>
  <p:clrMapOvr>
    <a:masterClrMapping/>
  </p:clrMapOvr>
  <p:transition advTm="1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57158" y="285728"/>
            <a:ext cx="8286808" cy="1231106"/>
          </a:xfrm>
          <a:prstGeom prst="rect">
            <a:avLst/>
          </a:prstGeom>
        </p:spPr>
        <p:txBody>
          <a:bodyPr wrap="square">
            <a:spAutoFit/>
          </a:bodyPr>
          <a:lstStyle/>
          <a:p>
            <a:r>
              <a:rPr lang="pl-PL" sz="2600" dirty="0" smtClean="0">
                <a:solidFill>
                  <a:srgbClr val="28F484"/>
                </a:solidFill>
              </a:rPr>
              <a:t>ACTIVITIES RELATED TO CONSERVATION:</a:t>
            </a:r>
          </a:p>
          <a:p>
            <a:pPr>
              <a:buFont typeface="Arial" pitchFamily="34" charset="0"/>
              <a:buChar char="•"/>
            </a:pPr>
            <a:endParaRPr lang="pl-PL" sz="2400" dirty="0" smtClean="0"/>
          </a:p>
          <a:p>
            <a:r>
              <a:rPr lang="pl-PL" sz="2400" dirty="0" smtClean="0"/>
              <a:t> </a:t>
            </a:r>
            <a:endParaRPr lang="en-GB" sz="2400" dirty="0"/>
          </a:p>
        </p:txBody>
      </p:sp>
      <p:sp>
        <p:nvSpPr>
          <p:cNvPr id="3" name="Prostokąt 2"/>
          <p:cNvSpPr/>
          <p:nvPr/>
        </p:nvSpPr>
        <p:spPr>
          <a:xfrm>
            <a:off x="142844" y="3714752"/>
            <a:ext cx="9001156" cy="2492990"/>
          </a:xfrm>
          <a:prstGeom prst="rect">
            <a:avLst/>
          </a:prstGeom>
        </p:spPr>
        <p:txBody>
          <a:bodyPr wrap="square">
            <a:spAutoFit/>
          </a:bodyPr>
          <a:lstStyle/>
          <a:p>
            <a:pPr>
              <a:spcAft>
                <a:spcPts val="1000"/>
              </a:spcAft>
            </a:pPr>
            <a:r>
              <a:rPr lang="pl-PL" sz="2600" dirty="0" smtClean="0">
                <a:solidFill>
                  <a:srgbClr val="28F484"/>
                </a:solidFill>
              </a:rPr>
              <a:t> CONTEMPORARY GEOMORPHOLOGICAL PROCESSES:</a:t>
            </a:r>
            <a:endParaRPr lang="pl-PL" sz="2400" dirty="0" smtClean="0"/>
          </a:p>
          <a:p>
            <a:pPr>
              <a:spcAft>
                <a:spcPts val="1000"/>
              </a:spcAft>
            </a:pPr>
            <a:r>
              <a:rPr lang="en-US" sz="2400" dirty="0" smtClean="0"/>
              <a:t>The area of reserve which is situated on the edge of moraine </a:t>
            </a:r>
            <a:br>
              <a:rPr lang="en-US" sz="2400" dirty="0" smtClean="0"/>
            </a:br>
            <a:r>
              <a:rPr lang="en-US" sz="2400" dirty="0" smtClean="0"/>
              <a:t>boulder  was formed by intense water erosion. In the consequence, in this place, arised many ravines which have worth seeing  natural features. The process of erosion has caused exposure of the rocks conglomerate and boulders.</a:t>
            </a:r>
            <a:endParaRPr lang="en-GB" sz="2400" dirty="0"/>
          </a:p>
        </p:txBody>
      </p:sp>
      <p:sp>
        <p:nvSpPr>
          <p:cNvPr id="4" name="Prostokąt 3"/>
          <p:cNvSpPr/>
          <p:nvPr/>
        </p:nvSpPr>
        <p:spPr>
          <a:xfrm>
            <a:off x="642910" y="785794"/>
            <a:ext cx="6215090" cy="2677656"/>
          </a:xfrm>
          <a:prstGeom prst="rect">
            <a:avLst/>
          </a:prstGeom>
        </p:spPr>
        <p:txBody>
          <a:bodyPr wrap="square">
            <a:spAutoFit/>
          </a:bodyPr>
          <a:lstStyle/>
          <a:p>
            <a:r>
              <a:rPr lang="pl-PL" sz="2400" dirty="0" smtClean="0"/>
              <a:t>-</a:t>
            </a:r>
            <a:r>
              <a:rPr lang="en-US" sz="2400" dirty="0" smtClean="0"/>
              <a:t>reconstruction of tree stand, </a:t>
            </a:r>
            <a:endParaRPr lang="pl-PL" sz="2400" dirty="0" smtClean="0"/>
          </a:p>
          <a:p>
            <a:r>
              <a:rPr lang="pl-PL" sz="2400" dirty="0" smtClean="0"/>
              <a:t>-</a:t>
            </a:r>
            <a:r>
              <a:rPr lang="en-US" sz="2400" dirty="0" smtClean="0"/>
              <a:t>limitation of tourism in this area,</a:t>
            </a:r>
            <a:endParaRPr lang="pl-PL" sz="2400" dirty="0" smtClean="0"/>
          </a:p>
          <a:p>
            <a:r>
              <a:rPr lang="pl-PL" sz="2400" dirty="0" smtClean="0"/>
              <a:t>-</a:t>
            </a:r>
            <a:r>
              <a:rPr lang="en-US" sz="2400" dirty="0" smtClean="0"/>
              <a:t>setting pheromone traps, </a:t>
            </a:r>
            <a:br>
              <a:rPr lang="en-US" sz="2400" dirty="0" smtClean="0"/>
            </a:br>
            <a:r>
              <a:rPr lang="pl-PL" sz="2400" dirty="0" smtClean="0"/>
              <a:t>-</a:t>
            </a:r>
            <a:r>
              <a:rPr lang="en-US" sz="2400" dirty="0" smtClean="0"/>
              <a:t>monitoring of those spots, </a:t>
            </a:r>
            <a:br>
              <a:rPr lang="en-US" sz="2400" dirty="0" smtClean="0"/>
            </a:br>
            <a:r>
              <a:rPr lang="pl-PL" sz="2400" dirty="0" smtClean="0"/>
              <a:t>-</a:t>
            </a:r>
            <a:r>
              <a:rPr lang="en-US" sz="2400" dirty="0" smtClean="0"/>
              <a:t>setting of the protective afforestation,</a:t>
            </a:r>
            <a:br>
              <a:rPr lang="en-US" sz="2400" dirty="0" smtClean="0"/>
            </a:br>
            <a:r>
              <a:rPr lang="pl-PL" sz="2400" dirty="0" smtClean="0"/>
              <a:t>-</a:t>
            </a:r>
            <a:r>
              <a:rPr lang="en-US" sz="2400" dirty="0" smtClean="0"/>
              <a:t>monitoring by the forest service,</a:t>
            </a:r>
            <a:br>
              <a:rPr lang="en-US" sz="2400" dirty="0" smtClean="0"/>
            </a:br>
            <a:r>
              <a:rPr lang="pl-PL" sz="2400" dirty="0" smtClean="0"/>
              <a:t>-c</a:t>
            </a:r>
            <a:r>
              <a:rPr lang="en-US" sz="2400" dirty="0" smtClean="0"/>
              <a:t>ollecion  seeds for the silviculture reason</a:t>
            </a:r>
            <a:r>
              <a:rPr lang="pl-PL" sz="2400" dirty="0" smtClean="0"/>
              <a:t>.</a:t>
            </a:r>
          </a:p>
        </p:txBody>
      </p:sp>
    </p:spTree>
  </p:cSld>
  <p:clrMapOvr>
    <a:masterClrMapping/>
  </p:clrMapOvr>
  <p:transition advTm="36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2"/>
          </p:nvPr>
        </p:nvSpPr>
        <p:spPr>
          <a:xfrm>
            <a:off x="6715140" y="1600200"/>
            <a:ext cx="2143140" cy="3733800"/>
          </a:xfrm>
        </p:spPr>
        <p:txBody>
          <a:bodyPr>
            <a:normAutofit/>
          </a:bodyPr>
          <a:lstStyle/>
          <a:p>
            <a:r>
              <a:rPr lang="pl-PL" dirty="0" smtClean="0">
                <a:latin typeface="Arial Black" pitchFamily="34" charset="0"/>
              </a:rPr>
              <a:t>Natalia </a:t>
            </a:r>
            <a:r>
              <a:rPr lang="pl-PL" dirty="0" smtClean="0">
                <a:latin typeface="Arial Black" pitchFamily="34" charset="0"/>
              </a:rPr>
              <a:t>Molińska</a:t>
            </a:r>
            <a:endParaRPr lang="pl-PL" dirty="0" smtClean="0">
              <a:latin typeface="Arial Black" pitchFamily="34" charset="0"/>
            </a:endParaRPr>
          </a:p>
          <a:p>
            <a:r>
              <a:rPr lang="pl-PL" dirty="0" smtClean="0">
                <a:latin typeface="Arial Black" pitchFamily="34" charset="0"/>
              </a:rPr>
              <a:t>Karolina Gonerka</a:t>
            </a:r>
            <a:endParaRPr lang="pl-PL" dirty="0" smtClean="0">
              <a:latin typeface="Arial Black" pitchFamily="34" charset="0"/>
            </a:endParaRPr>
          </a:p>
          <a:p>
            <a:r>
              <a:rPr lang="pl-PL" dirty="0" smtClean="0">
                <a:latin typeface="Arial Black" pitchFamily="34" charset="0"/>
              </a:rPr>
              <a:t>Laura Szymańska</a:t>
            </a:r>
          </a:p>
          <a:p>
            <a:r>
              <a:rPr lang="pl-PL" dirty="0" smtClean="0"/>
              <a:t>„Noblistów </a:t>
            </a:r>
            <a:r>
              <a:rPr lang="pl-PL" dirty="0" smtClean="0"/>
              <a:t>Polskich” Middle </a:t>
            </a:r>
            <a:r>
              <a:rPr lang="pl-PL" dirty="0" smtClean="0"/>
              <a:t>School in </a:t>
            </a:r>
            <a:r>
              <a:rPr lang="pl-PL" dirty="0" smtClean="0"/>
              <a:t>Warnice</a:t>
            </a:r>
            <a:endParaRPr lang="pl-PL" dirty="0" smtClean="0">
              <a:latin typeface="Arial Black" pitchFamily="34" charset="0"/>
            </a:endParaRPr>
          </a:p>
          <a:p>
            <a:r>
              <a:rPr lang="pl-PL" dirty="0" smtClean="0"/>
              <a:t>C</a:t>
            </a:r>
            <a:r>
              <a:rPr lang="pl-PL" dirty="0" smtClean="0"/>
              <a:t>lass</a:t>
            </a:r>
            <a:r>
              <a:rPr lang="pl-PL" dirty="0" smtClean="0"/>
              <a:t> II B</a:t>
            </a:r>
            <a:endParaRPr lang="pl-PL" dirty="0" smtClean="0"/>
          </a:p>
          <a:p>
            <a:endParaRPr lang="pl-PL" dirty="0" smtClean="0"/>
          </a:p>
          <a:p>
            <a:endParaRPr lang="pl-PL" dirty="0" smtClean="0"/>
          </a:p>
          <a:p>
            <a:endParaRPr lang="en-GB" dirty="0"/>
          </a:p>
        </p:txBody>
      </p:sp>
      <p:sp>
        <p:nvSpPr>
          <p:cNvPr id="4" name="Tytuł 3"/>
          <p:cNvSpPr>
            <a:spLocks noGrp="1"/>
          </p:cNvSpPr>
          <p:nvPr>
            <p:ph type="title"/>
          </p:nvPr>
        </p:nvSpPr>
        <p:spPr>
          <a:xfrm>
            <a:off x="642910" y="457200"/>
            <a:ext cx="8120090" cy="757222"/>
          </a:xfrm>
        </p:spPr>
        <p:txBody>
          <a:bodyPr>
            <a:normAutofit/>
          </a:bodyPr>
          <a:lstStyle/>
          <a:p>
            <a:pPr algn="ctr"/>
            <a:r>
              <a:rPr lang="pl-PL" sz="3200" dirty="0" smtClean="0"/>
              <a:t>THANK YOU FOR YOUR ATTENCION </a:t>
            </a:r>
            <a:r>
              <a:rPr lang="pl-PL" sz="3200" dirty="0" smtClean="0">
                <a:sym typeface="Wingdings" pitchFamily="2" charset="2"/>
              </a:rPr>
              <a:t></a:t>
            </a:r>
            <a:endParaRPr lang="en-GB" sz="3200" dirty="0"/>
          </a:p>
        </p:txBody>
      </p:sp>
      <p:pic>
        <p:nvPicPr>
          <p:cNvPr id="5" name="Picture 4" descr="C:\Users\Administrator\Desktop\zdjecia NLK\P1130397.JPG"/>
          <p:cNvPicPr>
            <a:picLocks noGrp="1" noChangeAspect="1" noChangeArrowheads="1"/>
          </p:cNvPicPr>
          <p:nvPr>
            <p:ph sz="quarter" idx="1"/>
          </p:nvPr>
        </p:nvPicPr>
        <p:blipFill>
          <a:blip r:embed="rId2"/>
          <a:srcRect/>
          <a:stretch>
            <a:fillRect/>
          </a:stretch>
        </p:blipFill>
        <p:spPr bwMode="auto">
          <a:xfrm>
            <a:off x="428596" y="1571612"/>
            <a:ext cx="6248400" cy="4829176"/>
          </a:xfrm>
          <a:prstGeom prst="rect">
            <a:avLst/>
          </a:prstGeom>
          <a:ln>
            <a:noFill/>
          </a:ln>
          <a:effectLst>
            <a:outerShdw blurRad="190500" algn="tl" rotWithShape="0">
              <a:srgbClr val="000000">
                <a:alpha val="70000"/>
              </a:srgbClr>
            </a:outerShdw>
          </a:effectLst>
        </p:spPr>
      </p:pic>
    </p:spTree>
  </p:cSld>
  <p:clrMapOvr>
    <a:masterClrMapping/>
  </p:clrMapOvr>
  <p:transition advTm="10000">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28596" y="714356"/>
            <a:ext cx="8229600" cy="5786478"/>
          </a:xfrm>
        </p:spPr>
        <p:txBody>
          <a:bodyPr>
            <a:normAutofit fontScale="85000" lnSpcReduction="10000"/>
          </a:bodyPr>
          <a:lstStyle/>
          <a:p>
            <a:pPr>
              <a:buNone/>
            </a:pPr>
            <a:endParaRPr lang="pl-PL" sz="2000" dirty="0" smtClean="0">
              <a:solidFill>
                <a:srgbClr val="28F484"/>
              </a:solidFill>
            </a:endParaRPr>
          </a:p>
          <a:p>
            <a:endParaRPr lang="pl-PL" sz="2000" dirty="0" smtClean="0">
              <a:solidFill>
                <a:srgbClr val="28F484"/>
              </a:solidFill>
            </a:endParaRPr>
          </a:p>
          <a:p>
            <a:pPr>
              <a:buNone/>
            </a:pPr>
            <a:endParaRPr lang="pl-PL" sz="2000" dirty="0" smtClean="0">
              <a:solidFill>
                <a:srgbClr val="28F484"/>
              </a:solidFill>
            </a:endParaRPr>
          </a:p>
          <a:p>
            <a:pPr>
              <a:buFont typeface="Arial" charset="0"/>
              <a:buChar char="•"/>
            </a:pPr>
            <a:r>
              <a:rPr lang="pl-PL" sz="2000" dirty="0" smtClean="0"/>
              <a:t> Record  Reserve of „Libbert Rocky Revine” –materials for plan of conservation </a:t>
            </a:r>
            <a:r>
              <a:rPr lang="pl-PL" sz="2000" dirty="0" smtClean="0"/>
              <a:t>   from 01/</a:t>
            </a:r>
            <a:r>
              <a:rPr lang="pl-PL" sz="2000" dirty="0" smtClean="0"/>
              <a:t>01</a:t>
            </a:r>
            <a:r>
              <a:rPr lang="pl-PL" sz="2000" dirty="0" smtClean="0"/>
              <a:t>/2006 </a:t>
            </a:r>
            <a:r>
              <a:rPr lang="pl-PL" sz="2000" dirty="0" smtClean="0"/>
              <a:t>to 12/31/2025</a:t>
            </a:r>
          </a:p>
          <a:p>
            <a:pPr>
              <a:buFont typeface="Arial" charset="0"/>
              <a:buChar char="•"/>
            </a:pPr>
            <a:r>
              <a:rPr lang="pl-PL" sz="2000" dirty="0" smtClean="0"/>
              <a:t> </a:t>
            </a:r>
            <a:r>
              <a:rPr lang="en-US" sz="2000" dirty="0" smtClean="0"/>
              <a:t>Ordinance nr 69/2007, Governor of Zachodniopomorskie District,</a:t>
            </a:r>
            <a:endParaRPr lang="pl-PL" sz="2000" dirty="0" smtClean="0"/>
          </a:p>
          <a:p>
            <a:pPr>
              <a:buNone/>
            </a:pPr>
            <a:r>
              <a:rPr lang="pl-PL" sz="2000" dirty="0" smtClean="0"/>
              <a:t> </a:t>
            </a:r>
            <a:r>
              <a:rPr lang="en-US" sz="2000" dirty="0" smtClean="0"/>
              <a:t> date 29</a:t>
            </a:r>
            <a:r>
              <a:rPr lang="pl-PL" sz="2000" dirty="0" smtClean="0"/>
              <a:t>th</a:t>
            </a:r>
            <a:r>
              <a:rPr lang="en-US" sz="2000" dirty="0" smtClean="0"/>
              <a:t> </a:t>
            </a:r>
            <a:r>
              <a:rPr lang="pl-PL" sz="2000" dirty="0" smtClean="0"/>
              <a:t>  </a:t>
            </a:r>
            <a:r>
              <a:rPr lang="en-US" sz="2000" dirty="0" smtClean="0"/>
              <a:t>October 2007</a:t>
            </a:r>
            <a:endParaRPr lang="pl-PL" sz="2000" dirty="0" smtClean="0"/>
          </a:p>
          <a:p>
            <a:pPr>
              <a:buFont typeface="Arial" pitchFamily="34" charset="0"/>
              <a:buChar char="•"/>
            </a:pPr>
            <a:r>
              <a:rPr lang="pl-PL" sz="2000" dirty="0" smtClean="0"/>
              <a:t> Wikipedia</a:t>
            </a:r>
          </a:p>
          <a:p>
            <a:pPr>
              <a:buFont typeface="Arial" charset="0"/>
              <a:buNone/>
            </a:pPr>
            <a:endParaRPr lang="pl-PL" sz="3300" dirty="0" smtClean="0"/>
          </a:p>
          <a:p>
            <a:pPr>
              <a:buFont typeface="Arial" charset="0"/>
              <a:buNone/>
            </a:pPr>
            <a:r>
              <a:rPr lang="pl-PL" sz="3300" dirty="0" smtClean="0">
                <a:solidFill>
                  <a:srgbClr val="28F484"/>
                </a:solidFill>
              </a:rPr>
              <a:t>Authors of </a:t>
            </a:r>
            <a:r>
              <a:rPr lang="pl-PL" sz="3300" dirty="0" smtClean="0">
                <a:solidFill>
                  <a:srgbClr val="28F484"/>
                </a:solidFill>
              </a:rPr>
              <a:t>photos</a:t>
            </a:r>
            <a:endParaRPr lang="pl-PL" sz="3300" dirty="0" smtClean="0">
              <a:solidFill>
                <a:srgbClr val="28F484"/>
              </a:solidFill>
            </a:endParaRPr>
          </a:p>
          <a:p>
            <a:pPr>
              <a:buFont typeface="Arial" pitchFamily="34" charset="0"/>
              <a:buChar char="•"/>
            </a:pPr>
            <a:r>
              <a:rPr lang="pl-PL" sz="2000" dirty="0" smtClean="0"/>
              <a:t> Jacek Gid</a:t>
            </a:r>
          </a:p>
          <a:p>
            <a:pPr>
              <a:buFont typeface="Arial" pitchFamily="34" charset="0"/>
              <a:buChar char="•"/>
            </a:pPr>
            <a:r>
              <a:rPr lang="pl-PL" sz="2000" dirty="0" smtClean="0"/>
              <a:t> Marek Owczarczak</a:t>
            </a:r>
          </a:p>
          <a:p>
            <a:pPr>
              <a:buFont typeface="Arial" pitchFamily="34" charset="0"/>
              <a:buChar char="•"/>
            </a:pPr>
            <a:r>
              <a:rPr lang="pl-PL" sz="2000" dirty="0" smtClean="0"/>
              <a:t> Piotr </a:t>
            </a:r>
            <a:r>
              <a:rPr lang="pl-PL" sz="2000" dirty="0" smtClean="0"/>
              <a:t>Dębski  </a:t>
            </a:r>
          </a:p>
          <a:p>
            <a:pPr>
              <a:buNone/>
            </a:pPr>
            <a:endParaRPr lang="pl-PL" sz="3100" b="1" dirty="0" smtClean="0"/>
          </a:p>
          <a:p>
            <a:pPr>
              <a:buNone/>
            </a:pPr>
            <a:r>
              <a:rPr lang="pl-PL" sz="3100" b="1" dirty="0" smtClean="0"/>
              <a:t>Many </a:t>
            </a:r>
            <a:r>
              <a:rPr lang="pl-PL" sz="3100" b="1" dirty="0" smtClean="0"/>
              <a:t>thanks to CHOSZCZNO FOREST </a:t>
            </a:r>
            <a:r>
              <a:rPr lang="pl-PL" sz="3100" b="1" dirty="0" smtClean="0"/>
              <a:t>DISTRICT  </a:t>
            </a:r>
          </a:p>
          <a:p>
            <a:pPr>
              <a:buNone/>
            </a:pPr>
            <a:r>
              <a:rPr lang="pl-PL" sz="3100" b="1" dirty="0" smtClean="0"/>
              <a:t> for  their help  and patience</a:t>
            </a:r>
            <a:r>
              <a:rPr lang="pl-PL" sz="3100" b="1" dirty="0" smtClean="0">
                <a:sym typeface="Wingdings" pitchFamily="2" charset="2"/>
              </a:rPr>
              <a:t></a:t>
            </a:r>
            <a:endParaRPr lang="pl-PL" sz="3100" b="1" dirty="0" smtClean="0"/>
          </a:p>
          <a:p>
            <a:pPr>
              <a:buFont typeface="Arial" pitchFamily="34" charset="0"/>
              <a:buChar char="•"/>
            </a:pPr>
            <a:endParaRPr lang="pl-PL" sz="2000" dirty="0" smtClean="0"/>
          </a:p>
          <a:p>
            <a:pPr>
              <a:buNone/>
            </a:pPr>
            <a:endParaRPr lang="en-GB" dirty="0"/>
          </a:p>
        </p:txBody>
      </p:sp>
      <p:sp>
        <p:nvSpPr>
          <p:cNvPr id="3" name="Tytuł 2"/>
          <p:cNvSpPr>
            <a:spLocks noGrp="1"/>
          </p:cNvSpPr>
          <p:nvPr>
            <p:ph type="title"/>
          </p:nvPr>
        </p:nvSpPr>
        <p:spPr/>
        <p:txBody>
          <a:bodyPr>
            <a:normAutofit/>
          </a:bodyPr>
          <a:lstStyle/>
          <a:p>
            <a:r>
              <a:rPr lang="pl-PL" sz="2800" dirty="0" smtClean="0">
                <a:solidFill>
                  <a:srgbClr val="28F484"/>
                </a:solidFill>
                <a:effectLst/>
              </a:rPr>
              <a:t>Source</a:t>
            </a:r>
            <a:r>
              <a:rPr lang="pl-PL" sz="2800" dirty="0" smtClean="0">
                <a:solidFill>
                  <a:srgbClr val="28F484"/>
                </a:solidFill>
              </a:rPr>
              <a:t> </a:t>
            </a:r>
            <a:endParaRPr lang="en-GB" sz="2800" dirty="0">
              <a:solidFill>
                <a:srgbClr val="28F484"/>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2"/>
          </p:nvPr>
        </p:nvSpPr>
        <p:spPr>
          <a:xfrm>
            <a:off x="5643570" y="1928802"/>
            <a:ext cx="1984248" cy="3733800"/>
          </a:xfrm>
        </p:spPr>
        <p:txBody>
          <a:bodyPr/>
          <a:lstStyle/>
          <a:p>
            <a:endParaRPr lang="en-GB"/>
          </a:p>
        </p:txBody>
      </p:sp>
      <p:sp>
        <p:nvSpPr>
          <p:cNvPr id="4" name="Tytuł 3"/>
          <p:cNvSpPr>
            <a:spLocks noGrp="1"/>
          </p:cNvSpPr>
          <p:nvPr>
            <p:ph type="title"/>
          </p:nvPr>
        </p:nvSpPr>
        <p:spPr>
          <a:xfrm>
            <a:off x="5286380" y="1142984"/>
            <a:ext cx="1981200" cy="1066800"/>
          </a:xfrm>
        </p:spPr>
        <p:txBody>
          <a:bodyPr/>
          <a:lstStyle/>
          <a:p>
            <a:endParaRPr lang="en-GB"/>
          </a:p>
        </p:txBody>
      </p:sp>
      <p:pic>
        <p:nvPicPr>
          <p:cNvPr id="1026" name="Picture 2" descr="C:\Users\Administrator\Desktop\Nowy folder (2)\europe-map2.jpg"/>
          <p:cNvPicPr>
            <a:picLocks noGrp="1" noChangeAspect="1" noChangeArrowheads="1"/>
          </p:cNvPicPr>
          <p:nvPr>
            <p:ph sz="quarter" idx="1"/>
          </p:nvPr>
        </p:nvPicPr>
        <p:blipFill>
          <a:blip r:embed="rId2" cstate="print"/>
          <a:srcRect/>
          <a:stretch>
            <a:fillRect/>
          </a:stretch>
        </p:blipFill>
        <p:spPr bwMode="auto">
          <a:xfrm>
            <a:off x="214282" y="142852"/>
            <a:ext cx="8572560" cy="6500858"/>
          </a:xfrm>
          <a:prstGeom prst="rect">
            <a:avLst/>
          </a:prstGeom>
          <a:ln>
            <a:noFill/>
          </a:ln>
          <a:effectLst>
            <a:outerShdw blurRad="190500" algn="tl" rotWithShape="0">
              <a:srgbClr val="000000">
                <a:alpha val="70000"/>
              </a:srgbClr>
            </a:outerShdw>
          </a:effectLst>
        </p:spPr>
      </p:pic>
    </p:spTree>
  </p:cSld>
  <p:clrMapOvr>
    <a:masterClrMapping/>
  </p:clrMapOvr>
  <p:transition advTm="3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01504" y="428604"/>
            <a:ext cx="8340992" cy="6000791"/>
          </a:xfrm>
          <a:prstGeom prst="rect">
            <a:avLst/>
          </a:prstGeom>
          <a:ln>
            <a:noFill/>
          </a:ln>
          <a:effectLst>
            <a:outerShdw blurRad="190500" algn="tl" rotWithShape="0">
              <a:srgbClr val="000000">
                <a:alpha val="70000"/>
              </a:srgbClr>
            </a:outerShdw>
          </a:effectLst>
        </p:spPr>
      </p:pic>
    </p:spTree>
  </p:cSld>
  <p:clrMapOvr>
    <a:masterClrMapping/>
  </p:clrMapOvr>
  <p:transition advTm="4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42910" y="1571612"/>
            <a:ext cx="8229600" cy="4572000"/>
          </a:xfrm>
        </p:spPr>
        <p:txBody>
          <a:bodyPr>
            <a:normAutofit/>
          </a:bodyPr>
          <a:lstStyle/>
          <a:p>
            <a:endParaRPr lang="pl-PL" dirty="0"/>
          </a:p>
        </p:txBody>
      </p:sp>
      <p:sp>
        <p:nvSpPr>
          <p:cNvPr id="2" name="Tytuł 1"/>
          <p:cNvSpPr>
            <a:spLocks noGrp="1"/>
          </p:cNvSpPr>
          <p:nvPr>
            <p:ph type="title"/>
          </p:nvPr>
        </p:nvSpPr>
        <p:spPr/>
        <p:txBody>
          <a:bodyPr/>
          <a:lstStyle/>
          <a:p>
            <a:r>
              <a:rPr lang="pl-PL" dirty="0" smtClean="0"/>
              <a:t> </a:t>
            </a:r>
            <a:endParaRPr lang="pl-PL" dirty="0"/>
          </a:p>
        </p:txBody>
      </p:sp>
      <p:pic>
        <p:nvPicPr>
          <p:cNvPr id="3075" name="Picture 3" descr="C:\Users\Administrator\Desktop\Nowy folder (2)\5609922805429_1.jpg"/>
          <p:cNvPicPr>
            <a:picLocks noChangeAspect="1" noChangeArrowheads="1"/>
          </p:cNvPicPr>
          <p:nvPr/>
        </p:nvPicPr>
        <p:blipFill>
          <a:blip r:embed="rId2" cstate="print"/>
          <a:srcRect/>
          <a:stretch>
            <a:fillRect/>
          </a:stretch>
        </p:blipFill>
        <p:spPr bwMode="auto">
          <a:xfrm>
            <a:off x="214282" y="214290"/>
            <a:ext cx="8715436" cy="6429420"/>
          </a:xfrm>
          <a:prstGeom prst="rect">
            <a:avLst/>
          </a:prstGeom>
          <a:ln>
            <a:noFill/>
          </a:ln>
          <a:effectLst>
            <a:outerShdw blurRad="190500" algn="tl" rotWithShape="0">
              <a:srgbClr val="000000">
                <a:alpha val="70000"/>
              </a:srgbClr>
            </a:outerShdw>
          </a:effectLst>
        </p:spPr>
      </p:pic>
      <p:sp>
        <p:nvSpPr>
          <p:cNvPr id="6" name="Prostokąt 5"/>
          <p:cNvSpPr/>
          <p:nvPr/>
        </p:nvSpPr>
        <p:spPr>
          <a:xfrm>
            <a:off x="571472" y="214290"/>
            <a:ext cx="8072494" cy="7109639"/>
          </a:xfrm>
          <a:prstGeom prst="rect">
            <a:avLst/>
          </a:prstGeom>
        </p:spPr>
        <p:txBody>
          <a:bodyPr wrap="square">
            <a:spAutoFit/>
          </a:bodyPr>
          <a:lstStyle/>
          <a:p>
            <a:r>
              <a:rPr lang="pl-PL" sz="3800" b="1" dirty="0" smtClean="0">
                <a:solidFill>
                  <a:schemeClr val="tx1">
                    <a:lumMod val="95000"/>
                  </a:schemeClr>
                </a:solidFill>
              </a:rPr>
              <a:t>Location :</a:t>
            </a:r>
          </a:p>
          <a:p>
            <a:r>
              <a:rPr lang="pl-PL" sz="3800" b="1" dirty="0" smtClean="0">
                <a:solidFill>
                  <a:schemeClr val="tx1">
                    <a:lumMod val="95000"/>
                  </a:schemeClr>
                </a:solidFill>
              </a:rPr>
              <a:t>Poland</a:t>
            </a:r>
          </a:p>
          <a:p>
            <a:r>
              <a:rPr lang="pl-PL" sz="3800" b="1" dirty="0" smtClean="0">
                <a:solidFill>
                  <a:schemeClr val="tx1">
                    <a:lumMod val="95000"/>
                  </a:schemeClr>
                </a:solidFill>
              </a:rPr>
              <a:t>53°03′25″N 15°11′02″E</a:t>
            </a:r>
          </a:p>
          <a:p>
            <a:r>
              <a:rPr lang="pl-PL" sz="3800" b="1" dirty="0" smtClean="0">
                <a:solidFill>
                  <a:schemeClr val="tx1">
                    <a:lumMod val="95000"/>
                  </a:schemeClr>
                </a:solidFill>
              </a:rPr>
              <a:t>Province </a:t>
            </a:r>
            <a:r>
              <a:rPr lang="en-US" sz="3800" b="1" dirty="0" smtClean="0">
                <a:solidFill>
                  <a:schemeClr val="tx1">
                    <a:lumMod val="95000"/>
                  </a:schemeClr>
                </a:solidFill>
              </a:rPr>
              <a:t>:Zachodniopomorskie</a:t>
            </a:r>
            <a:endParaRPr lang="pl-PL" sz="3800" b="1" dirty="0" smtClean="0">
              <a:solidFill>
                <a:schemeClr val="tx1">
                  <a:lumMod val="95000"/>
                </a:schemeClr>
              </a:solidFill>
            </a:endParaRPr>
          </a:p>
          <a:p>
            <a:r>
              <a:rPr lang="pl-PL" sz="3800" b="1" dirty="0" smtClean="0">
                <a:solidFill>
                  <a:schemeClr val="tx1">
                    <a:lumMod val="95000"/>
                  </a:schemeClr>
                </a:solidFill>
              </a:rPr>
              <a:t>County</a:t>
            </a:r>
            <a:r>
              <a:rPr lang="en-US" sz="3800" b="1" dirty="0" smtClean="0">
                <a:solidFill>
                  <a:schemeClr val="tx1">
                    <a:lumMod val="95000"/>
                  </a:schemeClr>
                </a:solidFill>
              </a:rPr>
              <a:t> : Myśliborski</a:t>
            </a:r>
            <a:endParaRPr lang="pl-PL" sz="3800" b="1" dirty="0" smtClean="0">
              <a:solidFill>
                <a:schemeClr val="tx1">
                  <a:lumMod val="95000"/>
                </a:schemeClr>
              </a:solidFill>
            </a:endParaRPr>
          </a:p>
          <a:p>
            <a:r>
              <a:rPr lang="pl-PL" sz="3800" b="1" dirty="0" smtClean="0">
                <a:solidFill>
                  <a:schemeClr val="tx1">
                    <a:lumMod val="95000"/>
                  </a:schemeClr>
                </a:solidFill>
              </a:rPr>
              <a:t>B</a:t>
            </a:r>
            <a:r>
              <a:rPr lang="en-US" sz="3800" b="1" dirty="0" smtClean="0">
                <a:solidFill>
                  <a:schemeClr val="tx1">
                    <a:lumMod val="95000"/>
                  </a:schemeClr>
                </a:solidFill>
              </a:rPr>
              <a:t>orough:</a:t>
            </a:r>
            <a:r>
              <a:rPr lang="pl-PL" sz="3800" b="1" dirty="0" smtClean="0">
                <a:solidFill>
                  <a:schemeClr val="tx1">
                    <a:lumMod val="95000"/>
                  </a:schemeClr>
                </a:solidFill>
              </a:rPr>
              <a:t> </a:t>
            </a:r>
            <a:r>
              <a:rPr lang="en-US" sz="3800" b="1" dirty="0" smtClean="0">
                <a:solidFill>
                  <a:schemeClr val="tx1">
                    <a:lumMod val="95000"/>
                  </a:schemeClr>
                </a:solidFill>
              </a:rPr>
              <a:t>Barlinek</a:t>
            </a:r>
            <a:endParaRPr lang="pl-PL" sz="3800" b="1" dirty="0" smtClean="0">
              <a:solidFill>
                <a:schemeClr val="tx1">
                  <a:lumMod val="95000"/>
                </a:schemeClr>
              </a:solidFill>
            </a:endParaRPr>
          </a:p>
          <a:p>
            <a:r>
              <a:rPr lang="pl-PL" sz="3800" b="1" dirty="0" smtClean="0">
                <a:solidFill>
                  <a:schemeClr val="tx1">
                    <a:lumMod val="95000"/>
                  </a:schemeClr>
                </a:solidFill>
              </a:rPr>
              <a:t>Around the village </a:t>
            </a:r>
            <a:r>
              <a:rPr lang="en-US" sz="3800" b="1" dirty="0" smtClean="0">
                <a:solidFill>
                  <a:schemeClr val="tx1">
                    <a:lumMod val="95000"/>
                  </a:schemeClr>
                </a:solidFill>
              </a:rPr>
              <a:t>Równo </a:t>
            </a:r>
            <a:endParaRPr lang="pl-PL" sz="3800" b="1" dirty="0" smtClean="0">
              <a:solidFill>
                <a:schemeClr val="tx1">
                  <a:lumMod val="95000"/>
                </a:schemeClr>
              </a:solidFill>
            </a:endParaRPr>
          </a:p>
          <a:p>
            <a:r>
              <a:rPr lang="pl-PL" sz="3800" b="1" dirty="0" smtClean="0">
                <a:solidFill>
                  <a:schemeClr val="tx1">
                    <a:lumMod val="95000"/>
                  </a:schemeClr>
                </a:solidFill>
              </a:rPr>
              <a:t>Reserve</a:t>
            </a:r>
            <a:r>
              <a:rPr lang="en-US" sz="3800" b="1" dirty="0" smtClean="0">
                <a:solidFill>
                  <a:schemeClr val="tx1">
                    <a:lumMod val="95000"/>
                  </a:schemeClr>
                </a:solidFill>
              </a:rPr>
              <a:t> </a:t>
            </a:r>
            <a:r>
              <a:rPr lang="pl-PL" sz="3800" b="1" dirty="0" smtClean="0">
                <a:solidFill>
                  <a:schemeClr val="tx1">
                    <a:lumMod val="95000"/>
                  </a:schemeClr>
                </a:solidFill>
              </a:rPr>
              <a:t>located in the valley Płonie, in the  north-west  of  Barlinecko-Gorzowski Park Scenic periphery.                                 </a:t>
            </a:r>
            <a:r>
              <a:rPr lang="pl-PL" sz="1600" b="1" dirty="0" smtClean="0"/>
              <a:t>Author: Jacek Gid </a:t>
            </a:r>
          </a:p>
          <a:p>
            <a:endParaRPr lang="pl-PL" sz="3800" b="1" dirty="0">
              <a:solidFill>
                <a:schemeClr val="tx2">
                  <a:lumMod val="90000"/>
                </a:schemeClr>
              </a:solidFill>
            </a:endParaRPr>
          </a:p>
        </p:txBody>
      </p:sp>
    </p:spTree>
  </p:cSld>
  <p:clrMapOvr>
    <a:masterClrMapping/>
  </p:clrMapOvr>
  <p:transition spd="slow" advTm="17000">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85720" y="1600200"/>
            <a:ext cx="7143800" cy="4525963"/>
          </a:xfrm>
        </p:spPr>
        <p:txBody>
          <a:bodyPr>
            <a:normAutofit/>
          </a:bodyPr>
          <a:lstStyle/>
          <a:p>
            <a:pPr>
              <a:buNone/>
            </a:pPr>
            <a:r>
              <a:rPr lang="pl-PL" i="1" dirty="0" smtClean="0"/>
              <a:t> </a:t>
            </a:r>
            <a:endParaRPr lang="pl-PL" i="1" dirty="0"/>
          </a:p>
          <a:p>
            <a:pPr>
              <a:buNone/>
            </a:pPr>
            <a:endParaRPr lang="pl-PL" sz="3600" i="1" dirty="0" smtClean="0"/>
          </a:p>
        </p:txBody>
      </p:sp>
      <p:sp>
        <p:nvSpPr>
          <p:cNvPr id="2" name="Tytuł 1"/>
          <p:cNvSpPr>
            <a:spLocks noGrp="1"/>
          </p:cNvSpPr>
          <p:nvPr>
            <p:ph type="title"/>
          </p:nvPr>
        </p:nvSpPr>
        <p:spPr>
          <a:xfrm>
            <a:off x="457200" y="152400"/>
            <a:ext cx="8229600" cy="776270"/>
          </a:xfrm>
        </p:spPr>
        <p:txBody>
          <a:bodyPr>
            <a:normAutofit/>
          </a:bodyPr>
          <a:lstStyle/>
          <a:p>
            <a:r>
              <a:rPr lang="pl-PL" b="1" i="1" dirty="0" smtClean="0">
                <a:effectLst>
                  <a:outerShdw blurRad="38100" dist="38100" dir="2700000" algn="tl">
                    <a:srgbClr val="000000">
                      <a:alpha val="43137"/>
                    </a:srgbClr>
                  </a:outerShdw>
                </a:effectLst>
              </a:rPr>
              <a:t>Three forms of nature protection:</a:t>
            </a:r>
            <a:endParaRPr lang="pl-PL" b="1" i="1" dirty="0">
              <a:effectLst>
                <a:outerShdw blurRad="38100" dist="38100" dir="2700000" algn="tl">
                  <a:srgbClr val="000000">
                    <a:alpha val="43137"/>
                  </a:srgbClr>
                </a:outerShdw>
              </a:effectLst>
            </a:endParaRPr>
          </a:p>
        </p:txBody>
      </p:sp>
      <p:pic>
        <p:nvPicPr>
          <p:cNvPr id="5124" name="Picture 4"/>
          <p:cNvPicPr>
            <a:picLocks noChangeAspect="1" noChangeArrowheads="1"/>
          </p:cNvPicPr>
          <p:nvPr/>
        </p:nvPicPr>
        <p:blipFill>
          <a:blip r:embed="rId3"/>
          <a:srcRect/>
          <a:stretch>
            <a:fillRect/>
          </a:stretch>
        </p:blipFill>
        <p:spPr bwMode="auto">
          <a:xfrm>
            <a:off x="5214942" y="2643182"/>
            <a:ext cx="3429024" cy="1785950"/>
          </a:xfrm>
          <a:prstGeom prst="rect">
            <a:avLst/>
          </a:prstGeom>
          <a:ln>
            <a:noFill/>
          </a:ln>
          <a:effectLst>
            <a:outerShdw blurRad="190500" algn="tl" rotWithShape="0">
              <a:srgbClr val="000000">
                <a:alpha val="70000"/>
              </a:srgbClr>
            </a:outerShdw>
          </a:effectLst>
        </p:spPr>
      </p:pic>
      <p:sp>
        <p:nvSpPr>
          <p:cNvPr id="9" name="Prostokąt 8"/>
          <p:cNvSpPr/>
          <p:nvPr/>
        </p:nvSpPr>
        <p:spPr>
          <a:xfrm>
            <a:off x="214282" y="1214422"/>
            <a:ext cx="6143700" cy="1077218"/>
          </a:xfrm>
          <a:prstGeom prst="rect">
            <a:avLst/>
          </a:prstGeom>
        </p:spPr>
        <p:txBody>
          <a:bodyPr wrap="square">
            <a:spAutoFit/>
          </a:bodyPr>
          <a:lstStyle/>
          <a:p>
            <a:r>
              <a:rPr lang="pl-PL" sz="3200" b="1" i="1" dirty="0" smtClean="0">
                <a:effectLst>
                  <a:outerShdw blurRad="38100" dist="38100" dir="2700000" algn="tl">
                    <a:srgbClr val="000000">
                      <a:alpha val="43137"/>
                    </a:srgbClr>
                  </a:outerShdw>
                </a:effectLst>
              </a:rPr>
              <a:t>Designation of NATURA </a:t>
            </a:r>
          </a:p>
          <a:p>
            <a:r>
              <a:rPr lang="pl-PL" sz="3200" b="1" i="1" dirty="0" smtClean="0">
                <a:effectLst>
                  <a:outerShdw blurRad="38100" dist="38100" dir="2700000" algn="tl">
                    <a:srgbClr val="000000">
                      <a:alpha val="43137"/>
                    </a:srgbClr>
                  </a:outerShdw>
                </a:effectLst>
              </a:rPr>
              <a:t>2000 </a:t>
            </a:r>
            <a:r>
              <a:rPr lang="en-GB" sz="3200" b="1" i="1" dirty="0" smtClean="0">
                <a:effectLst>
                  <a:outerShdw blurRad="38100" dist="38100" dir="2700000" algn="tl">
                    <a:srgbClr val="000000">
                      <a:alpha val="43137"/>
                    </a:srgbClr>
                  </a:outerShdw>
                </a:effectLst>
              </a:rPr>
              <a:t>sites</a:t>
            </a:r>
            <a:r>
              <a:rPr lang="pl-PL" sz="3200" b="1" i="1" dirty="0" smtClean="0">
                <a:effectLst>
                  <a:outerShdw blurRad="38100" dist="38100" dir="2700000" algn="tl">
                    <a:srgbClr val="000000">
                      <a:alpha val="43137"/>
                    </a:srgbClr>
                  </a:outerShdw>
                </a:effectLst>
              </a:rPr>
              <a:t> (PLH 320006)</a:t>
            </a:r>
            <a:endParaRPr lang="en-GB" sz="3200" b="1" dirty="0">
              <a:effectLst>
                <a:outerShdw blurRad="38100" dist="38100" dir="2700000" algn="tl">
                  <a:srgbClr val="000000">
                    <a:alpha val="43137"/>
                  </a:srgbClr>
                </a:outerShdw>
              </a:effectLst>
            </a:endParaRPr>
          </a:p>
        </p:txBody>
      </p:sp>
      <p:sp>
        <p:nvSpPr>
          <p:cNvPr id="10" name="Prostokąt 9"/>
          <p:cNvSpPr/>
          <p:nvPr/>
        </p:nvSpPr>
        <p:spPr>
          <a:xfrm>
            <a:off x="214282" y="3000372"/>
            <a:ext cx="6500890" cy="584775"/>
          </a:xfrm>
          <a:prstGeom prst="rect">
            <a:avLst/>
          </a:prstGeom>
        </p:spPr>
        <p:txBody>
          <a:bodyPr wrap="square">
            <a:spAutoFit/>
          </a:bodyPr>
          <a:lstStyle/>
          <a:p>
            <a:r>
              <a:rPr lang="pl-PL" sz="3200" b="1" i="1" dirty="0" smtClean="0">
                <a:effectLst>
                  <a:outerShdw blurRad="38100" dist="38100" dir="2700000" algn="tl">
                    <a:srgbClr val="000000">
                      <a:alpha val="43137"/>
                    </a:srgbClr>
                  </a:outerShdw>
                </a:effectLst>
              </a:rPr>
              <a:t>Reference ecosystem </a:t>
            </a:r>
            <a:endParaRPr lang="en-GB" sz="3200" b="1" dirty="0">
              <a:effectLst>
                <a:outerShdw blurRad="38100" dist="38100" dir="2700000" algn="tl">
                  <a:srgbClr val="000000">
                    <a:alpha val="43137"/>
                  </a:srgbClr>
                </a:outerShdw>
              </a:effectLst>
            </a:endParaRPr>
          </a:p>
        </p:txBody>
      </p:sp>
      <p:pic>
        <p:nvPicPr>
          <p:cNvPr id="5125" name="Picture 5"/>
          <p:cNvPicPr>
            <a:picLocks noChangeAspect="1" noChangeArrowheads="1"/>
          </p:cNvPicPr>
          <p:nvPr/>
        </p:nvPicPr>
        <p:blipFill>
          <a:blip r:embed="rId4">
            <a:lum bright="-1000"/>
          </a:blip>
          <a:srcRect/>
          <a:stretch>
            <a:fillRect/>
          </a:stretch>
        </p:blipFill>
        <p:spPr bwMode="auto">
          <a:xfrm>
            <a:off x="5214942" y="4357694"/>
            <a:ext cx="3429024" cy="1857364"/>
          </a:xfrm>
          <a:prstGeom prst="rect">
            <a:avLst/>
          </a:prstGeom>
          <a:ln>
            <a:noFill/>
          </a:ln>
          <a:effectLst>
            <a:outerShdw blurRad="190500" algn="tl" rotWithShape="0">
              <a:srgbClr val="000000">
                <a:alpha val="70000"/>
              </a:srgbClr>
            </a:outerShdw>
          </a:effectLst>
        </p:spPr>
      </p:pic>
      <p:sp>
        <p:nvSpPr>
          <p:cNvPr id="12" name="Prostokąt 11"/>
          <p:cNvSpPr/>
          <p:nvPr/>
        </p:nvSpPr>
        <p:spPr>
          <a:xfrm>
            <a:off x="285720" y="4786322"/>
            <a:ext cx="7643866" cy="1077218"/>
          </a:xfrm>
          <a:prstGeom prst="rect">
            <a:avLst/>
          </a:prstGeom>
        </p:spPr>
        <p:txBody>
          <a:bodyPr wrap="square">
            <a:spAutoFit/>
          </a:bodyPr>
          <a:lstStyle/>
          <a:p>
            <a:r>
              <a:rPr lang="pl-PL" sz="3200" b="1" i="1" dirty="0" smtClean="0">
                <a:effectLst>
                  <a:outerShdw blurRad="38100" dist="38100" dir="2700000" algn="tl">
                    <a:srgbClr val="000000">
                      <a:alpha val="43137"/>
                    </a:srgbClr>
                  </a:outerShdw>
                </a:effectLst>
              </a:rPr>
              <a:t>Establishment of </a:t>
            </a:r>
            <a:r>
              <a:rPr lang="en-GB" sz="3200" b="1" i="1" dirty="0" smtClean="0">
                <a:effectLst>
                  <a:outerShdw blurRad="38100" dist="38100" dir="2700000" algn="tl">
                    <a:srgbClr val="000000">
                      <a:alpha val="43137"/>
                    </a:srgbClr>
                  </a:outerShdw>
                </a:effectLst>
              </a:rPr>
              <a:t>nature</a:t>
            </a:r>
            <a:r>
              <a:rPr lang="pl-PL" sz="3200" b="1" i="1" dirty="0" smtClean="0">
                <a:effectLst>
                  <a:outerShdw blurRad="38100" dist="38100" dir="2700000" algn="tl">
                    <a:srgbClr val="000000">
                      <a:alpha val="43137"/>
                    </a:srgbClr>
                  </a:outerShdw>
                </a:effectLst>
              </a:rPr>
              <a:t> </a:t>
            </a:r>
          </a:p>
          <a:p>
            <a:r>
              <a:rPr lang="pl-PL" sz="3200" b="1" i="1" dirty="0" err="1" smtClean="0">
                <a:effectLst>
                  <a:outerShdw blurRad="38100" dist="38100" dir="2700000" algn="tl">
                    <a:srgbClr val="000000">
                      <a:alpha val="43137"/>
                    </a:srgbClr>
                  </a:outerShdw>
                </a:effectLst>
              </a:rPr>
              <a:t>reserve</a:t>
            </a:r>
            <a:r>
              <a:rPr lang="pl-PL" sz="3200" b="1" i="1" dirty="0" smtClean="0">
                <a:effectLst>
                  <a:outerShdw blurRad="38100" dist="38100" dir="2700000" algn="tl">
                    <a:srgbClr val="000000">
                      <a:alpha val="43137"/>
                    </a:srgbClr>
                  </a:outerShdw>
                </a:effectLst>
              </a:rPr>
              <a:t> </a:t>
            </a:r>
            <a:endParaRPr lang="pl-PL" sz="3200" b="1" i="1" dirty="0">
              <a:effectLst>
                <a:outerShdw blurRad="38100" dist="38100" dir="2700000" algn="tl">
                  <a:srgbClr val="000000">
                    <a:alpha val="43137"/>
                  </a:srgbClr>
                </a:outerShdw>
              </a:effectLst>
            </a:endParaRPr>
          </a:p>
        </p:txBody>
      </p:sp>
      <p:sp>
        <p:nvSpPr>
          <p:cNvPr id="13" name="Prostokąt 12"/>
          <p:cNvSpPr/>
          <p:nvPr/>
        </p:nvSpPr>
        <p:spPr>
          <a:xfrm>
            <a:off x="5357818" y="5786454"/>
            <a:ext cx="2253630" cy="369332"/>
          </a:xfrm>
          <a:prstGeom prst="rect">
            <a:avLst/>
          </a:prstGeom>
        </p:spPr>
        <p:txBody>
          <a:bodyPr wrap="none">
            <a:spAutoFit/>
          </a:bodyPr>
          <a:lstStyle/>
          <a:p>
            <a:r>
              <a:rPr lang="pl-PL" dirty="0" smtClean="0"/>
              <a:t>Author: Piotr Dębski</a:t>
            </a:r>
            <a:endParaRPr lang="en-GB" dirty="0"/>
          </a:p>
        </p:txBody>
      </p:sp>
      <p:pic>
        <p:nvPicPr>
          <p:cNvPr id="1026" name="Picture 2"/>
          <p:cNvPicPr>
            <a:picLocks noChangeAspect="1" noChangeArrowheads="1"/>
          </p:cNvPicPr>
          <p:nvPr/>
        </p:nvPicPr>
        <p:blipFill>
          <a:blip r:embed="rId5"/>
          <a:srcRect/>
          <a:stretch>
            <a:fillRect/>
          </a:stretch>
        </p:blipFill>
        <p:spPr bwMode="auto">
          <a:xfrm>
            <a:off x="5214943" y="1000108"/>
            <a:ext cx="3429024" cy="1643074"/>
          </a:xfrm>
          <a:prstGeom prst="rect">
            <a:avLst/>
          </a:prstGeom>
          <a:ln>
            <a:noFill/>
          </a:ln>
          <a:effectLst>
            <a:outerShdw blurRad="190500" algn="tl" rotWithShape="0">
              <a:srgbClr val="000000">
                <a:alpha val="70000"/>
              </a:srgbClr>
            </a:outerShdw>
          </a:effectLst>
        </p:spPr>
      </p:pic>
    </p:spTree>
  </p:cSld>
  <p:clrMapOvr>
    <a:masterClrMapping/>
  </p:clrMapOvr>
  <p:transition advTm="10000">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2"/>
          </p:nvPr>
        </p:nvSpPr>
        <p:spPr>
          <a:xfrm>
            <a:off x="4572000" y="1142984"/>
            <a:ext cx="4214842" cy="5500726"/>
          </a:xfrm>
        </p:spPr>
        <p:txBody>
          <a:bodyPr>
            <a:noAutofit/>
          </a:bodyPr>
          <a:lstStyle/>
          <a:p>
            <a:pPr algn="just">
              <a:buFont typeface="Wingdings" pitchFamily="2" charset="2"/>
              <a:buChar char="Ø"/>
            </a:pPr>
            <a:r>
              <a:rPr lang="en-GB" sz="1800" b="1" dirty="0" smtClean="0">
                <a:effectLst>
                  <a:outerShdw blurRad="38100" dist="38100" dir="2700000" algn="tl">
                    <a:srgbClr val="000000">
                      <a:alpha val="43137"/>
                    </a:srgbClr>
                  </a:outerShdw>
                </a:effectLst>
              </a:rPr>
              <a:t>cuckoo pint </a:t>
            </a:r>
            <a:r>
              <a:rPr lang="en-GB" sz="1800" dirty="0" smtClean="0">
                <a:effectLst>
                  <a:outerShdw blurRad="38100" dist="38100" dir="2700000" algn="tl">
                    <a:srgbClr val="000000">
                      <a:alpha val="43137"/>
                    </a:srgbClr>
                  </a:outerShdw>
                </a:effectLst>
              </a:rPr>
              <a:t>(Arum maculatum</a:t>
            </a:r>
            <a:r>
              <a:rPr lang="pl-PL" sz="1800" dirty="0" smtClean="0">
                <a:effectLst>
                  <a:outerShdw blurRad="38100" dist="38100" dir="2700000" algn="tl">
                    <a:srgbClr val="000000">
                      <a:alpha val="43137"/>
                    </a:srgbClr>
                  </a:outerShdw>
                </a:effectLst>
              </a:rPr>
              <a:t>)</a:t>
            </a:r>
          </a:p>
          <a:p>
            <a:pPr algn="just">
              <a:buFont typeface="Wingdings" pitchFamily="2" charset="2"/>
              <a:buChar char="Ø"/>
            </a:pPr>
            <a:r>
              <a:rPr lang="en-GB" sz="1800" dirty="0" smtClean="0">
                <a:effectLst>
                  <a:outerShdw blurRad="38100" dist="38100" dir="2700000" algn="tl">
                    <a:srgbClr val="000000">
                      <a:alpha val="43137"/>
                    </a:srgbClr>
                  </a:outerShdw>
                </a:effectLst>
              </a:rPr>
              <a:t> </a:t>
            </a:r>
            <a:r>
              <a:rPr lang="en-GB" sz="1800" b="1" dirty="0" smtClean="0">
                <a:effectLst>
                  <a:outerShdw blurRad="38100" dist="38100" dir="2700000" algn="tl">
                    <a:srgbClr val="000000">
                      <a:alpha val="43137"/>
                    </a:srgbClr>
                  </a:outerShdw>
                </a:effectLst>
              </a:rPr>
              <a:t>hepatica common</a:t>
            </a:r>
            <a:r>
              <a:rPr lang="en-GB" sz="1800" dirty="0" smtClean="0">
                <a:effectLst>
                  <a:outerShdw blurRad="38100" dist="38100" dir="2700000" algn="tl">
                    <a:srgbClr val="000000">
                      <a:alpha val="43137"/>
                    </a:srgbClr>
                  </a:outerShdw>
                </a:effectLst>
              </a:rPr>
              <a:t> (Hepatica nobilis)</a:t>
            </a:r>
            <a:endParaRPr lang="pl-PL" sz="1800" dirty="0" smtClean="0">
              <a:effectLst>
                <a:outerShdw blurRad="38100" dist="38100" dir="2700000" algn="tl">
                  <a:srgbClr val="000000">
                    <a:alpha val="43137"/>
                  </a:srgbClr>
                </a:outerShdw>
              </a:effectLst>
            </a:endParaRPr>
          </a:p>
          <a:p>
            <a:pPr algn="just">
              <a:buFont typeface="Wingdings" pitchFamily="2" charset="2"/>
              <a:buChar char="Ø"/>
            </a:pPr>
            <a:r>
              <a:rPr lang="en-GB" sz="1800" b="1" dirty="0" smtClean="0">
                <a:effectLst>
                  <a:outerShdw blurRad="38100" dist="38100" dir="2700000" algn="tl">
                    <a:srgbClr val="000000">
                      <a:alpha val="43137"/>
                    </a:srgbClr>
                  </a:outerShdw>
                </a:effectLst>
              </a:rPr>
              <a:t>lily of the valley</a:t>
            </a:r>
            <a:r>
              <a:rPr lang="en-GB" sz="1800" dirty="0" smtClean="0">
                <a:effectLst>
                  <a:outerShdw blurRad="38100" dist="38100" dir="2700000" algn="tl">
                    <a:srgbClr val="000000">
                      <a:alpha val="43137"/>
                    </a:srgbClr>
                  </a:outerShdw>
                </a:effectLst>
              </a:rPr>
              <a:t> (Convallaria majalis)</a:t>
            </a:r>
            <a:endParaRPr lang="pl-PL" sz="1800" dirty="0" smtClean="0">
              <a:effectLst>
                <a:outerShdw blurRad="38100" dist="38100" dir="2700000" algn="tl">
                  <a:srgbClr val="000000">
                    <a:alpha val="43137"/>
                  </a:srgbClr>
                </a:outerShdw>
              </a:effectLst>
            </a:endParaRPr>
          </a:p>
          <a:p>
            <a:pPr algn="just">
              <a:buFont typeface="Wingdings" pitchFamily="2" charset="2"/>
              <a:buChar char="Ø"/>
            </a:pPr>
            <a:r>
              <a:rPr lang="en-GB" sz="1800" b="1" dirty="0" smtClean="0">
                <a:effectLst>
                  <a:outerShdw blurRad="38100" dist="38100" dir="2700000" algn="tl">
                    <a:srgbClr val="000000">
                      <a:alpha val="43137"/>
                    </a:srgbClr>
                  </a:outerShdw>
                </a:effectLst>
              </a:rPr>
              <a:t>cotton mouth</a:t>
            </a:r>
            <a:r>
              <a:rPr lang="en-GB" sz="1800" dirty="0" smtClean="0">
                <a:effectLst>
                  <a:outerShdw blurRad="38100" dist="38100" dir="2700000" algn="tl">
                    <a:srgbClr val="000000">
                      <a:alpha val="43137"/>
                    </a:srgbClr>
                  </a:outerShdw>
                </a:effectLst>
              </a:rPr>
              <a:t>(Sonchus </a:t>
            </a:r>
            <a:r>
              <a:rPr lang="pl-PL" sz="1800" dirty="0" smtClean="0">
                <a:effectLst>
                  <a:outerShdw blurRad="38100" dist="38100" dir="2700000" algn="tl">
                    <a:srgbClr val="000000">
                      <a:alpha val="43137"/>
                    </a:srgbClr>
                  </a:outerShdw>
                </a:effectLst>
              </a:rPr>
              <a:t> </a:t>
            </a:r>
            <a:r>
              <a:rPr lang="en-GB" sz="1800" dirty="0" smtClean="0">
                <a:effectLst>
                  <a:outerShdw blurRad="38100" dist="38100" dir="2700000" algn="tl">
                    <a:srgbClr val="000000">
                      <a:alpha val="43137"/>
                    </a:srgbClr>
                  </a:outerShdw>
                </a:effectLst>
              </a:rPr>
              <a:t>palustris)</a:t>
            </a:r>
            <a:endParaRPr lang="pl-PL" sz="1800" dirty="0" smtClean="0">
              <a:effectLst>
                <a:outerShdw blurRad="38100" dist="38100" dir="2700000" algn="tl">
                  <a:srgbClr val="000000">
                    <a:alpha val="43137"/>
                  </a:srgbClr>
                </a:outerShdw>
              </a:effectLst>
            </a:endParaRPr>
          </a:p>
          <a:p>
            <a:pPr algn="just">
              <a:buFont typeface="Wingdings" pitchFamily="2" charset="2"/>
              <a:buChar char="Ø"/>
            </a:pPr>
            <a:r>
              <a:rPr lang="en-GB" sz="1800" dirty="0" smtClean="0">
                <a:effectLst>
                  <a:outerShdw blurRad="38100" dist="38100" dir="2700000" algn="tl">
                    <a:srgbClr val="000000">
                      <a:alpha val="43137"/>
                    </a:srgbClr>
                  </a:outerShdw>
                </a:effectLst>
              </a:rPr>
              <a:t> </a:t>
            </a:r>
            <a:r>
              <a:rPr lang="en-GB" sz="1800" b="1" dirty="0" smtClean="0">
                <a:effectLst>
                  <a:outerShdw blurRad="38100" dist="38100" dir="2700000" algn="tl">
                    <a:srgbClr val="000000">
                      <a:alpha val="43137"/>
                    </a:srgbClr>
                  </a:outerShdw>
                </a:effectLst>
              </a:rPr>
              <a:t>grape banberry </a:t>
            </a:r>
            <a:r>
              <a:rPr lang="en-GB" sz="1800" dirty="0" smtClean="0">
                <a:effectLst>
                  <a:outerShdw blurRad="38100" dist="38100" dir="2700000" algn="tl">
                    <a:srgbClr val="000000">
                      <a:alpha val="43137"/>
                    </a:srgbClr>
                  </a:outerShdw>
                </a:effectLst>
              </a:rPr>
              <a:t>(Actaea spicata)</a:t>
            </a:r>
            <a:endParaRPr lang="pl-PL" sz="1800" dirty="0" smtClean="0">
              <a:effectLst>
                <a:outerShdw blurRad="38100" dist="38100" dir="2700000" algn="tl">
                  <a:srgbClr val="000000">
                    <a:alpha val="43137"/>
                  </a:srgbClr>
                </a:outerShdw>
              </a:effectLst>
            </a:endParaRPr>
          </a:p>
          <a:p>
            <a:pPr algn="just">
              <a:buFont typeface="Wingdings" pitchFamily="2" charset="2"/>
              <a:buChar char="Ø"/>
            </a:pPr>
            <a:r>
              <a:rPr lang="en-GB" sz="1800" dirty="0" smtClean="0">
                <a:effectLst>
                  <a:outerShdw blurRad="38100" dist="38100" dir="2700000" algn="tl">
                    <a:srgbClr val="000000">
                      <a:alpha val="43137"/>
                    </a:srgbClr>
                  </a:outerShdw>
                </a:effectLst>
              </a:rPr>
              <a:t> </a:t>
            </a:r>
            <a:r>
              <a:rPr lang="en-GB" sz="1800" b="1" dirty="0" smtClean="0">
                <a:effectLst>
                  <a:outerShdw blurRad="38100" dist="38100" dir="2700000" algn="tl">
                    <a:srgbClr val="000000">
                      <a:alpha val="43137"/>
                    </a:srgbClr>
                  </a:outerShdw>
                </a:effectLst>
              </a:rPr>
              <a:t>guelder rose </a:t>
            </a:r>
            <a:r>
              <a:rPr lang="en-GB" sz="1800" dirty="0" smtClean="0">
                <a:effectLst>
                  <a:outerShdw blurRad="38100" dist="38100" dir="2700000" algn="tl">
                    <a:srgbClr val="000000">
                      <a:alpha val="43137"/>
                    </a:srgbClr>
                  </a:outerShdw>
                </a:effectLst>
              </a:rPr>
              <a:t>(Viburnum opulus</a:t>
            </a:r>
            <a:r>
              <a:rPr lang="en-GB" sz="1800" b="1" dirty="0" smtClean="0">
                <a:effectLst>
                  <a:outerShdw blurRad="38100" dist="38100" dir="2700000" algn="tl">
                    <a:srgbClr val="000000">
                      <a:alpha val="43137"/>
                    </a:srgbClr>
                  </a:outerShdw>
                </a:effectLst>
              </a:rPr>
              <a:t>)</a:t>
            </a:r>
            <a:endParaRPr lang="pl-PL" sz="1800" b="1" dirty="0" smtClean="0">
              <a:effectLst>
                <a:outerShdw blurRad="38100" dist="38100" dir="2700000" algn="tl">
                  <a:srgbClr val="000000">
                    <a:alpha val="43137"/>
                  </a:srgbClr>
                </a:outerShdw>
              </a:effectLst>
            </a:endParaRPr>
          </a:p>
          <a:p>
            <a:pPr algn="just">
              <a:buFont typeface="Wingdings" pitchFamily="2" charset="2"/>
              <a:buChar char="Ø"/>
            </a:pPr>
            <a:r>
              <a:rPr lang="en-GB" sz="1800" b="1" dirty="0" smtClean="0">
                <a:effectLst>
                  <a:outerShdw blurRad="38100" dist="38100" dir="2700000" algn="tl">
                    <a:srgbClr val="000000">
                      <a:alpha val="43137"/>
                    </a:srgbClr>
                  </a:outerShdw>
                </a:effectLst>
              </a:rPr>
              <a:t> woodruff (</a:t>
            </a:r>
            <a:r>
              <a:rPr lang="en-GB" sz="1800" dirty="0" smtClean="0">
                <a:effectLst>
                  <a:outerShdw blurRad="38100" dist="38100" dir="2700000" algn="tl">
                    <a:srgbClr val="000000">
                      <a:alpha val="43137"/>
                    </a:srgbClr>
                  </a:outerShdw>
                </a:effectLst>
              </a:rPr>
              <a:t>Galium odoratum</a:t>
            </a:r>
            <a:r>
              <a:rPr lang="pl-PL" sz="1800" dirty="0" smtClean="0">
                <a:effectLst>
                  <a:outerShdw blurRad="38100" dist="38100" dir="2700000" algn="tl">
                    <a:srgbClr val="000000">
                      <a:alpha val="43137"/>
                    </a:srgbClr>
                  </a:outerShdw>
                </a:effectLst>
              </a:rPr>
              <a:t>)</a:t>
            </a:r>
            <a:endParaRPr lang="en-GB" sz="1800" dirty="0" smtClean="0">
              <a:effectLst>
                <a:outerShdw blurRad="38100" dist="38100" dir="2700000" algn="tl">
                  <a:srgbClr val="000000">
                    <a:alpha val="43137"/>
                  </a:srgbClr>
                </a:outerShdw>
              </a:effectLst>
            </a:endParaRPr>
          </a:p>
          <a:p>
            <a:pPr algn="just">
              <a:buFont typeface="Wingdings" pitchFamily="2" charset="2"/>
              <a:buChar char="Ø"/>
            </a:pPr>
            <a:r>
              <a:rPr lang="en-GB" sz="1800" dirty="0" smtClean="0">
                <a:effectLst>
                  <a:outerShdw blurRad="38100" dist="38100" dir="2700000" algn="tl">
                    <a:srgbClr val="000000">
                      <a:alpha val="43137"/>
                    </a:srgbClr>
                  </a:outerShdw>
                </a:effectLst>
              </a:rPr>
              <a:t> </a:t>
            </a:r>
            <a:r>
              <a:rPr lang="en-GB" sz="1800" b="1" dirty="0" smtClean="0">
                <a:effectLst>
                  <a:outerShdw blurRad="38100" dist="38100" dir="2700000" algn="tl">
                    <a:srgbClr val="000000">
                      <a:alpha val="43137"/>
                    </a:srgbClr>
                  </a:outerShdw>
                </a:effectLst>
              </a:rPr>
              <a:t>eerie violet</a:t>
            </a:r>
            <a:r>
              <a:rPr lang="en-GB" sz="1800" dirty="0" smtClean="0">
                <a:effectLst>
                  <a:outerShdw blurRad="38100" dist="38100" dir="2700000" algn="tl">
                    <a:srgbClr val="000000">
                      <a:alpha val="43137"/>
                    </a:srgbClr>
                  </a:outerShdw>
                </a:effectLst>
              </a:rPr>
              <a:t> (Viola mirabilis)</a:t>
            </a:r>
            <a:endParaRPr lang="pl-PL" sz="1800" dirty="0" smtClean="0">
              <a:effectLst>
                <a:outerShdw blurRad="38100" dist="38100" dir="2700000" algn="tl">
                  <a:srgbClr val="000000">
                    <a:alpha val="43137"/>
                  </a:srgbClr>
                </a:outerShdw>
              </a:effectLst>
            </a:endParaRPr>
          </a:p>
          <a:p>
            <a:pPr algn="just">
              <a:buFont typeface="Wingdings" pitchFamily="2" charset="2"/>
              <a:buChar char="Ø"/>
            </a:pPr>
            <a:r>
              <a:rPr lang="en-GB" sz="1800" dirty="0" smtClean="0">
                <a:effectLst>
                  <a:outerShdw blurRad="38100" dist="38100" dir="2700000" algn="tl">
                    <a:srgbClr val="000000">
                      <a:alpha val="43137"/>
                    </a:srgbClr>
                  </a:outerShdw>
                </a:effectLst>
              </a:rPr>
              <a:t> </a:t>
            </a:r>
            <a:r>
              <a:rPr lang="en-GB" sz="1800" b="1" dirty="0" smtClean="0">
                <a:effectLst>
                  <a:outerShdw blurRad="38100" dist="38100" dir="2700000" algn="tl">
                    <a:srgbClr val="000000">
                      <a:alpha val="43137"/>
                    </a:srgbClr>
                  </a:outerShdw>
                </a:effectLst>
              </a:rPr>
              <a:t>common ivy</a:t>
            </a:r>
            <a:r>
              <a:rPr lang="en-GB" sz="1800" dirty="0" smtClean="0">
                <a:effectLst>
                  <a:outerShdw blurRad="38100" dist="38100" dir="2700000" algn="tl">
                    <a:srgbClr val="000000">
                      <a:alpha val="43137"/>
                    </a:srgbClr>
                  </a:outerShdw>
                </a:effectLst>
              </a:rPr>
              <a:t> (Hedera helix)</a:t>
            </a:r>
            <a:endParaRPr lang="pl-PL" sz="1800" dirty="0" smtClean="0">
              <a:effectLst>
                <a:outerShdw blurRad="38100" dist="38100" dir="2700000" algn="tl">
                  <a:srgbClr val="000000">
                    <a:alpha val="43137"/>
                  </a:srgbClr>
                </a:outerShdw>
              </a:effectLst>
            </a:endParaRPr>
          </a:p>
        </p:txBody>
      </p:sp>
      <p:sp>
        <p:nvSpPr>
          <p:cNvPr id="4" name="Tytuł 3"/>
          <p:cNvSpPr>
            <a:spLocks noGrp="1"/>
          </p:cNvSpPr>
          <p:nvPr>
            <p:ph type="title"/>
          </p:nvPr>
        </p:nvSpPr>
        <p:spPr>
          <a:xfrm>
            <a:off x="785786" y="357166"/>
            <a:ext cx="7334272" cy="1000132"/>
          </a:xfrm>
        </p:spPr>
        <p:txBody>
          <a:bodyPr>
            <a:noAutofit/>
          </a:bodyPr>
          <a:lstStyle/>
          <a:p>
            <a:r>
              <a:rPr lang="pl-PL" sz="3200" cap="all" spc="0"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Plants and wildlife  under protection :</a:t>
            </a:r>
            <a:endParaRPr lang="en-GB" sz="3200" cap="all" spc="0"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endParaRPr>
          </a:p>
        </p:txBody>
      </p:sp>
      <p:pic>
        <p:nvPicPr>
          <p:cNvPr id="6" name="Picture 3"/>
          <p:cNvPicPr>
            <a:picLocks noChangeAspect="1" noChangeArrowheads="1"/>
          </p:cNvPicPr>
          <p:nvPr/>
        </p:nvPicPr>
        <p:blipFill>
          <a:blip r:embed="rId2"/>
          <a:srcRect/>
          <a:stretch>
            <a:fillRect/>
          </a:stretch>
        </p:blipFill>
        <p:spPr bwMode="auto">
          <a:xfrm>
            <a:off x="571472" y="3857628"/>
            <a:ext cx="3714776" cy="2719380"/>
          </a:xfrm>
          <a:prstGeom prst="rect">
            <a:avLst/>
          </a:prstGeom>
          <a:ln>
            <a:noFill/>
          </a:ln>
          <a:effectLst>
            <a:outerShdw blurRad="190500" algn="tl" rotWithShape="0">
              <a:srgbClr val="000000">
                <a:alpha val="70000"/>
              </a:srgbClr>
            </a:outerShdw>
          </a:effectLst>
        </p:spPr>
      </p:pic>
      <p:pic>
        <p:nvPicPr>
          <p:cNvPr id="5123" name="Picture 3"/>
          <p:cNvPicPr>
            <a:picLocks noGrp="1" noChangeAspect="1" noChangeArrowheads="1"/>
          </p:cNvPicPr>
          <p:nvPr>
            <p:ph sz="quarter" idx="1"/>
          </p:nvPr>
        </p:nvPicPr>
        <p:blipFill>
          <a:blip r:embed="rId3"/>
          <a:srcRect/>
          <a:stretch>
            <a:fillRect/>
          </a:stretch>
        </p:blipFill>
        <p:spPr bwMode="auto">
          <a:xfrm>
            <a:off x="500034" y="1428736"/>
            <a:ext cx="3941553" cy="2286016"/>
          </a:xfrm>
          <a:prstGeom prst="rect">
            <a:avLst/>
          </a:prstGeom>
          <a:ln>
            <a:noFill/>
          </a:ln>
          <a:effectLst>
            <a:outerShdw blurRad="190500" algn="tl" rotWithShape="0">
              <a:srgbClr val="000000">
                <a:alpha val="70000"/>
              </a:srgbClr>
            </a:outerShdw>
          </a:effectLst>
        </p:spPr>
      </p:pic>
    </p:spTree>
  </p:cSld>
  <p:clrMapOvr>
    <a:masterClrMapping/>
  </p:clrMapOvr>
  <p:transition advTm="18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2"/>
          </p:nvPr>
        </p:nvSpPr>
        <p:spPr>
          <a:xfrm>
            <a:off x="4357686" y="1600200"/>
            <a:ext cx="4500594" cy="4900634"/>
          </a:xfrm>
        </p:spPr>
        <p:txBody>
          <a:bodyPr>
            <a:normAutofit fontScale="92500"/>
          </a:bodyPr>
          <a:lstStyle/>
          <a:p>
            <a:pPr>
              <a:buFont typeface="Wingdings" pitchFamily="2" charset="2"/>
              <a:buChar char="v"/>
            </a:pPr>
            <a:r>
              <a:rPr lang="pl-PL" sz="2400" dirty="0" smtClean="0"/>
              <a:t>s</a:t>
            </a:r>
            <a:r>
              <a:rPr lang="en-GB" sz="2400" dirty="0" smtClean="0"/>
              <a:t>and </a:t>
            </a:r>
            <a:r>
              <a:rPr lang="en-GB" sz="2400" dirty="0" smtClean="0"/>
              <a:t>lizard (certa agilis),</a:t>
            </a:r>
            <a:endParaRPr lang="pl-PL" sz="2400" dirty="0" smtClean="0"/>
          </a:p>
          <a:p>
            <a:pPr>
              <a:buFont typeface="Wingdings" pitchFamily="2" charset="2"/>
              <a:buChar char="v"/>
            </a:pPr>
            <a:r>
              <a:rPr lang="pl-PL" sz="2400" dirty="0" smtClean="0"/>
              <a:t>b</a:t>
            </a:r>
            <a:r>
              <a:rPr lang="en-GB" sz="2400" dirty="0" smtClean="0"/>
              <a:t>lack </a:t>
            </a:r>
            <a:r>
              <a:rPr lang="en-GB" sz="2400" dirty="0" smtClean="0"/>
              <a:t>wcommon toad (Bufo bufo), </a:t>
            </a:r>
            <a:endParaRPr lang="pl-PL" sz="2400" dirty="0" smtClean="0"/>
          </a:p>
          <a:p>
            <a:pPr>
              <a:buFont typeface="Wingdings" pitchFamily="2" charset="2"/>
              <a:buChar char="v"/>
            </a:pPr>
            <a:r>
              <a:rPr lang="pl-PL" sz="2400" dirty="0" smtClean="0"/>
              <a:t>b</a:t>
            </a:r>
            <a:r>
              <a:rPr lang="en-GB" sz="2400" dirty="0" smtClean="0"/>
              <a:t>ree </a:t>
            </a:r>
            <a:r>
              <a:rPr lang="en-GB" sz="2400" dirty="0" smtClean="0"/>
              <a:t>frog (Hyla arborea), </a:t>
            </a:r>
            <a:endParaRPr lang="pl-PL" sz="2400" dirty="0" smtClean="0"/>
          </a:p>
          <a:p>
            <a:pPr>
              <a:buFont typeface="Wingdings" pitchFamily="2" charset="2"/>
              <a:buChar char="v"/>
            </a:pPr>
            <a:r>
              <a:rPr lang="pl-PL" sz="2400" dirty="0" smtClean="0"/>
              <a:t>b</a:t>
            </a:r>
            <a:r>
              <a:rPr lang="pl-PL" sz="2400" dirty="0" smtClean="0"/>
              <a:t>lack </a:t>
            </a:r>
            <a:r>
              <a:rPr lang="pl-PL" sz="2400" dirty="0" smtClean="0"/>
              <a:t>w</a:t>
            </a:r>
            <a:r>
              <a:rPr lang="en-GB" sz="2400" dirty="0" smtClean="0"/>
              <a:t>oodpecker (Dryocopus martius) </a:t>
            </a:r>
            <a:r>
              <a:rPr lang="pl-PL" sz="2400" dirty="0" smtClean="0"/>
              <a:t>,</a:t>
            </a:r>
            <a:endParaRPr lang="pl-PL" sz="2400" dirty="0" smtClean="0"/>
          </a:p>
          <a:p>
            <a:pPr>
              <a:buFont typeface="Wingdings" pitchFamily="2" charset="2"/>
              <a:buChar char="v"/>
            </a:pPr>
            <a:r>
              <a:rPr lang="en-GB" sz="2400" dirty="0" smtClean="0"/>
              <a:t> </a:t>
            </a:r>
            <a:r>
              <a:rPr lang="pl-PL" sz="2400" dirty="0" smtClean="0"/>
              <a:t>b</a:t>
            </a:r>
            <a:r>
              <a:rPr lang="en-GB" sz="2400" dirty="0" smtClean="0"/>
              <a:t>ittle flycatcher</a:t>
            </a:r>
            <a:r>
              <a:rPr lang="pl-PL" sz="2400" dirty="0" smtClean="0"/>
              <a:t>(</a:t>
            </a:r>
            <a:r>
              <a:rPr lang="en-GB" sz="2400" dirty="0" smtClean="0"/>
              <a:t>Ficedula parva</a:t>
            </a:r>
            <a:r>
              <a:rPr lang="pl-PL" sz="2400" dirty="0" smtClean="0"/>
              <a:t>) ,        </a:t>
            </a:r>
            <a:r>
              <a:rPr lang="en-GB" sz="2400" dirty="0" smtClean="0"/>
              <a:t> </a:t>
            </a:r>
            <a:endParaRPr lang="pl-PL" sz="2400" dirty="0" smtClean="0"/>
          </a:p>
          <a:p>
            <a:pPr>
              <a:buFont typeface="Wingdings" pitchFamily="2" charset="2"/>
              <a:buChar char="v"/>
            </a:pPr>
            <a:r>
              <a:rPr lang="pl-PL" sz="2400" dirty="0" smtClean="0"/>
              <a:t>s</a:t>
            </a:r>
            <a:r>
              <a:rPr lang="en-GB" sz="2400" dirty="0" smtClean="0"/>
              <a:t>low</a:t>
            </a:r>
            <a:r>
              <a:rPr lang="pl-PL" sz="2400" dirty="0" smtClean="0"/>
              <a:t> </a:t>
            </a:r>
            <a:r>
              <a:rPr lang="en-GB" sz="2400" dirty="0" smtClean="0"/>
              <a:t>worm </a:t>
            </a:r>
            <a:r>
              <a:rPr lang="en-GB" sz="2400" dirty="0" smtClean="0"/>
              <a:t>ordinary (Anguis fragilis) .</a:t>
            </a:r>
          </a:p>
          <a:p>
            <a:pPr>
              <a:buFont typeface="Wingdings" pitchFamily="2" charset="2"/>
              <a:buChar char="v"/>
            </a:pPr>
            <a:endParaRPr lang="en-GB" dirty="0"/>
          </a:p>
        </p:txBody>
      </p:sp>
      <p:sp>
        <p:nvSpPr>
          <p:cNvPr id="4" name="Tytuł 3"/>
          <p:cNvSpPr>
            <a:spLocks noGrp="1"/>
          </p:cNvSpPr>
          <p:nvPr>
            <p:ph type="title"/>
          </p:nvPr>
        </p:nvSpPr>
        <p:spPr>
          <a:xfrm>
            <a:off x="357158" y="457200"/>
            <a:ext cx="8405842" cy="1066800"/>
          </a:xfrm>
        </p:spPr>
        <p:txBody>
          <a:bodyPr>
            <a:normAutofit/>
          </a:bodyPr>
          <a:lstStyle/>
          <a:p>
            <a:r>
              <a:rPr lang="pl-PL" sz="5400" dirty="0" smtClean="0">
                <a:solidFill>
                  <a:srgbClr val="002060"/>
                </a:solidFill>
              </a:rPr>
              <a:t>In the  world of wildlife :</a:t>
            </a:r>
            <a:endParaRPr lang="en-GB" sz="5400" dirty="0"/>
          </a:p>
        </p:txBody>
      </p:sp>
      <p:pic>
        <p:nvPicPr>
          <p:cNvPr id="8193" name="Picture 1"/>
          <p:cNvPicPr>
            <a:picLocks noChangeAspect="1" noChangeArrowheads="1"/>
          </p:cNvPicPr>
          <p:nvPr/>
        </p:nvPicPr>
        <p:blipFill>
          <a:blip r:embed="rId3"/>
          <a:srcRect/>
          <a:stretch>
            <a:fillRect/>
          </a:stretch>
        </p:blipFill>
        <p:spPr bwMode="auto">
          <a:xfrm>
            <a:off x="571472" y="1500174"/>
            <a:ext cx="3429024" cy="4786346"/>
          </a:xfrm>
          <a:prstGeom prst="rect">
            <a:avLst/>
          </a:prstGeom>
          <a:ln>
            <a:noFill/>
          </a:ln>
          <a:effectLst>
            <a:outerShdw blurRad="190500" algn="tl" rotWithShape="0">
              <a:srgbClr val="000000">
                <a:alpha val="70000"/>
              </a:srgbClr>
            </a:outerShdw>
          </a:effectLst>
        </p:spPr>
      </p:pic>
      <p:sp>
        <p:nvSpPr>
          <p:cNvPr id="7" name="Symbol zastępczy zawartości 6"/>
          <p:cNvSpPr>
            <a:spLocks noGrp="1"/>
          </p:cNvSpPr>
          <p:nvPr>
            <p:ph sz="quarter" idx="1"/>
          </p:nvPr>
        </p:nvSpPr>
        <p:spPr>
          <a:xfrm>
            <a:off x="2000232" y="6000768"/>
            <a:ext cx="2857520" cy="285752"/>
          </a:xfrm>
        </p:spPr>
        <p:txBody>
          <a:bodyPr>
            <a:noAutofit/>
          </a:bodyPr>
          <a:lstStyle/>
          <a:p>
            <a:pPr>
              <a:buNone/>
            </a:pPr>
            <a:r>
              <a:rPr lang="pl-PL" sz="1100" dirty="0" smtClean="0"/>
              <a:t>Taken from: Google Graphic</a:t>
            </a:r>
            <a:endParaRPr lang="en-GB" sz="1100" dirty="0" smtClean="0"/>
          </a:p>
          <a:p>
            <a:pPr>
              <a:buNone/>
            </a:pPr>
            <a:endParaRPr lang="en-GB" sz="1100" dirty="0"/>
          </a:p>
        </p:txBody>
      </p:sp>
    </p:spTree>
  </p:cSld>
  <p:clrMapOvr>
    <a:masterClrMapping/>
  </p:clrMapOvr>
  <p:transition advTm="14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endParaRPr lang="en-US" sz="2800" dirty="0" smtClean="0"/>
          </a:p>
        </p:txBody>
      </p:sp>
      <p:sp>
        <p:nvSpPr>
          <p:cNvPr id="3" name="Tytuł 2"/>
          <p:cNvSpPr>
            <a:spLocks noGrp="1"/>
          </p:cNvSpPr>
          <p:nvPr>
            <p:ph type="title"/>
          </p:nvPr>
        </p:nvSpPr>
        <p:spPr/>
        <p:txBody>
          <a:bodyPr/>
          <a:lstStyle/>
          <a:p>
            <a:endParaRPr lang="en-GB" dirty="0"/>
          </a:p>
        </p:txBody>
      </p:sp>
      <p:pic>
        <p:nvPicPr>
          <p:cNvPr id="2050" name="Picture 2"/>
          <p:cNvPicPr>
            <a:picLocks noChangeAspect="1" noChangeArrowheads="1"/>
          </p:cNvPicPr>
          <p:nvPr/>
        </p:nvPicPr>
        <p:blipFill>
          <a:blip r:embed="rId2"/>
          <a:srcRect/>
          <a:stretch>
            <a:fillRect/>
          </a:stretch>
        </p:blipFill>
        <p:spPr bwMode="auto">
          <a:xfrm>
            <a:off x="214282" y="142852"/>
            <a:ext cx="8715436" cy="6429375"/>
          </a:xfrm>
          <a:prstGeom prst="rect">
            <a:avLst/>
          </a:prstGeom>
          <a:ln>
            <a:noFill/>
          </a:ln>
          <a:effectLst>
            <a:outerShdw blurRad="190500" algn="tl" rotWithShape="0">
              <a:srgbClr val="000000">
                <a:alpha val="70000"/>
              </a:srgbClr>
            </a:outerShdw>
          </a:effectLst>
        </p:spPr>
      </p:pic>
      <p:sp>
        <p:nvSpPr>
          <p:cNvPr id="6" name="Prostokąt 5"/>
          <p:cNvSpPr/>
          <p:nvPr/>
        </p:nvSpPr>
        <p:spPr>
          <a:xfrm>
            <a:off x="214282" y="214290"/>
            <a:ext cx="8715436" cy="6124754"/>
          </a:xfrm>
          <a:prstGeom prst="rect">
            <a:avLst/>
          </a:prstGeom>
        </p:spPr>
        <p:txBody>
          <a:bodyPr wrap="square">
            <a:spAutoFit/>
          </a:bodyPr>
          <a:lstStyle/>
          <a:p>
            <a:pPr algn="just"/>
            <a:endParaRPr lang="pl-PL" sz="3600" dirty="0" smtClean="0">
              <a:solidFill>
                <a:srgbClr val="FFFF00"/>
              </a:solidFill>
            </a:endParaRPr>
          </a:p>
          <a:p>
            <a:pPr algn="just"/>
            <a:endParaRPr lang="pl-PL" sz="3600" dirty="0" smtClean="0">
              <a:solidFill>
                <a:srgbClr val="FFFF00"/>
              </a:solidFill>
            </a:endParaRPr>
          </a:p>
          <a:p>
            <a:pPr algn="just"/>
            <a:r>
              <a:rPr lang="en-US" sz="3600" dirty="0" smtClean="0">
                <a:solidFill>
                  <a:srgbClr val="FFFF00"/>
                </a:solidFill>
              </a:rPr>
              <a:t>In the consequence of moving glacier in the </a:t>
            </a:r>
            <a:r>
              <a:rPr lang="en-US" sz="3600" dirty="0" smtClean="0">
                <a:solidFill>
                  <a:srgbClr val="FFFF00"/>
                </a:solidFill>
              </a:rPr>
              <a:t>past, </a:t>
            </a:r>
            <a:r>
              <a:rPr lang="en-US" sz="3600" dirty="0" smtClean="0">
                <a:solidFill>
                  <a:srgbClr val="FFFF00"/>
                </a:solidFill>
              </a:rPr>
              <a:t>nowadays we have interesting form of landscape </a:t>
            </a:r>
            <a:r>
              <a:rPr lang="pl-PL" sz="3600" dirty="0" smtClean="0">
                <a:solidFill>
                  <a:srgbClr val="FFFF00"/>
                </a:solidFill>
              </a:rPr>
              <a:t>for example</a:t>
            </a:r>
            <a:r>
              <a:rPr lang="en-US" sz="3600" dirty="0" smtClean="0">
                <a:solidFill>
                  <a:srgbClr val="FFFF00"/>
                </a:solidFill>
              </a:rPr>
              <a:t> </a:t>
            </a:r>
            <a:r>
              <a:rPr lang="en-US" sz="3600" dirty="0" smtClean="0">
                <a:solidFill>
                  <a:srgbClr val="FFFF00"/>
                </a:solidFill>
              </a:rPr>
              <a:t>ravines.</a:t>
            </a:r>
            <a:endParaRPr lang="pl-PL" sz="3600" dirty="0" smtClean="0">
              <a:solidFill>
                <a:srgbClr val="FFFF00"/>
              </a:solidFill>
            </a:endParaRPr>
          </a:p>
          <a:p>
            <a:pPr algn="just"/>
            <a:endParaRPr lang="pl-PL" sz="3600" dirty="0" smtClean="0">
              <a:solidFill>
                <a:srgbClr val="FFFF00"/>
              </a:solidFill>
            </a:endParaRPr>
          </a:p>
          <a:p>
            <a:pPr algn="just"/>
            <a:r>
              <a:rPr lang="en-US" sz="3600" dirty="0" smtClean="0">
                <a:solidFill>
                  <a:srgbClr val="FFFF00"/>
                </a:solidFill>
              </a:rPr>
              <a:t>In one of these </a:t>
            </a:r>
            <a:r>
              <a:rPr lang="en-US" sz="3600" dirty="0" smtClean="0">
                <a:solidFill>
                  <a:srgbClr val="FFFF00"/>
                </a:solidFill>
              </a:rPr>
              <a:t>ravines,</a:t>
            </a:r>
            <a:r>
              <a:rPr lang="pl-PL" sz="3600" dirty="0" smtClean="0">
                <a:solidFill>
                  <a:srgbClr val="FFFF00"/>
                </a:solidFill>
              </a:rPr>
              <a:t> </a:t>
            </a:r>
            <a:r>
              <a:rPr lang="en-US" sz="3600" dirty="0" smtClean="0">
                <a:solidFill>
                  <a:srgbClr val="FFFF00"/>
                </a:solidFill>
              </a:rPr>
              <a:t>you can find many position </a:t>
            </a:r>
            <a:r>
              <a:rPr lang="pl-PL" sz="3600" dirty="0" smtClean="0">
                <a:solidFill>
                  <a:srgbClr val="FFFF00"/>
                </a:solidFill>
              </a:rPr>
              <a:t>of </a:t>
            </a:r>
            <a:r>
              <a:rPr lang="en-US" sz="3600" dirty="0" smtClean="0">
                <a:solidFill>
                  <a:srgbClr val="FFFF00"/>
                </a:solidFill>
              </a:rPr>
              <a:t>quarternary rock form and the original</a:t>
            </a:r>
            <a:r>
              <a:rPr lang="pl-PL" sz="3600" dirty="0" smtClean="0">
                <a:solidFill>
                  <a:srgbClr val="FFFF00"/>
                </a:solidFill>
              </a:rPr>
              <a:t> </a:t>
            </a:r>
            <a:r>
              <a:rPr lang="en-US" sz="3600" dirty="0" smtClean="0">
                <a:solidFill>
                  <a:srgbClr val="FFFF00"/>
                </a:solidFill>
              </a:rPr>
              <a:t>site of sandstone and conglomerates of the calcium carbonate</a:t>
            </a:r>
            <a:r>
              <a:rPr lang="en-US" sz="3600" dirty="0" smtClean="0">
                <a:solidFill>
                  <a:schemeClr val="tx1">
                    <a:lumMod val="95000"/>
                  </a:schemeClr>
                </a:solidFill>
              </a:rPr>
              <a:t>. </a:t>
            </a:r>
            <a:endParaRPr lang="en-GB" sz="3600" dirty="0" smtClean="0">
              <a:solidFill>
                <a:schemeClr val="tx1">
                  <a:lumMod val="95000"/>
                </a:schemeClr>
              </a:solidFill>
            </a:endParaRPr>
          </a:p>
          <a:p>
            <a:pPr algn="just"/>
            <a:r>
              <a:rPr lang="pl-PL" sz="3200" dirty="0" smtClean="0">
                <a:solidFill>
                  <a:srgbClr val="FFFF00"/>
                </a:solidFill>
              </a:rPr>
              <a:t> </a:t>
            </a:r>
            <a:endParaRPr lang="en-GB" sz="3200" dirty="0">
              <a:solidFill>
                <a:srgbClr val="FFFF00"/>
              </a:solidFill>
            </a:endParaRPr>
          </a:p>
        </p:txBody>
      </p:sp>
      <p:sp>
        <p:nvSpPr>
          <p:cNvPr id="7" name="Prostokąt 6"/>
          <p:cNvSpPr/>
          <p:nvPr/>
        </p:nvSpPr>
        <p:spPr>
          <a:xfrm>
            <a:off x="285720" y="214290"/>
            <a:ext cx="8572560" cy="769441"/>
          </a:xfrm>
          <a:prstGeom prst="rect">
            <a:avLst/>
          </a:prstGeom>
        </p:spPr>
        <p:txBody>
          <a:bodyPr wrap="square">
            <a:spAutoFit/>
          </a:bodyPr>
          <a:lstStyle/>
          <a:p>
            <a:pPr algn="ctr"/>
            <a:r>
              <a:rPr lang="pl-PL" sz="4400" dirty="0" smtClean="0">
                <a:ln w="18415" cmpd="sng">
                  <a:solidFill>
                    <a:srgbClr val="FFFF00"/>
                  </a:solidFill>
                  <a:prstDash val="solid"/>
                </a:ln>
                <a:solidFill>
                  <a:srgbClr val="FFFFFF"/>
                </a:solidFill>
                <a:effectLst>
                  <a:outerShdw blurRad="38100" dist="38100" dir="2700000" algn="tl">
                    <a:srgbClr val="000000">
                      <a:alpha val="43137"/>
                    </a:srgbClr>
                  </a:outerShdw>
                </a:effectLst>
              </a:rPr>
              <a:t> </a:t>
            </a:r>
            <a:r>
              <a:rPr lang="pl-PL" sz="4400" dirty="0" smtClean="0">
                <a:ln w="18415" cmpd="sng">
                  <a:solidFill>
                    <a:srgbClr val="FFFF00"/>
                  </a:solidFill>
                  <a:prstDash val="solid"/>
                </a:ln>
                <a:effectLst>
                  <a:outerShdw blurRad="38100" dist="38100" dir="2700000" algn="tl">
                    <a:srgbClr val="000000">
                      <a:alpha val="43137"/>
                    </a:srgbClr>
                  </a:outerShdw>
                </a:effectLst>
              </a:rPr>
              <a:t>WHY IS WORTH TO SEE IT ?</a:t>
            </a:r>
            <a:endParaRPr lang="en-GB" sz="4400" dirty="0">
              <a:ln w="18415" cmpd="sng">
                <a:solidFill>
                  <a:srgbClr val="FFFF00"/>
                </a:solidFill>
                <a:prstDash val="solid"/>
              </a:ln>
              <a:effectLst>
                <a:outerShdw blurRad="38100" dist="38100" dir="2700000" algn="tl">
                  <a:srgbClr val="000000">
                    <a:alpha val="43137"/>
                  </a:srgbClr>
                </a:outerShdw>
              </a:effectLst>
            </a:endParaRPr>
          </a:p>
        </p:txBody>
      </p:sp>
    </p:spTree>
  </p:cSld>
  <p:clrMapOvr>
    <a:masterClrMapping/>
  </p:clrMapOvr>
  <p:transition advTm="2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srcRect/>
          <a:stretch>
            <a:fillRect/>
          </a:stretch>
        </p:blipFill>
        <p:spPr bwMode="auto">
          <a:xfrm>
            <a:off x="357158" y="357166"/>
            <a:ext cx="8429652" cy="6143668"/>
          </a:xfrm>
          <a:prstGeom prst="rect">
            <a:avLst/>
          </a:prstGeom>
          <a:ln>
            <a:noFill/>
          </a:ln>
          <a:effectLst>
            <a:outerShdw blurRad="190500" algn="tl" rotWithShape="0">
              <a:srgbClr val="000000">
                <a:alpha val="70000"/>
              </a:srgbClr>
            </a:outerShdw>
          </a:effectLst>
        </p:spPr>
      </p:pic>
    </p:spTree>
  </p:cSld>
  <p:clrMapOvr>
    <a:masterClrMapping/>
  </p:clrMapOvr>
  <p:transition advTm="5000"/>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2289</TotalTime>
  <Words>516</Words>
  <Application>Microsoft Office PowerPoint</Application>
  <PresentationFormat>Pokaz na ekranie (4:3)</PresentationFormat>
  <Paragraphs>90</Paragraphs>
  <Slides>15</Slides>
  <Notes>4</Notes>
  <HiddenSlides>0</HiddenSlides>
  <MMClips>0</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Papier</vt:lpstr>
      <vt:lpstr>Forests in Poland and Europe. Characteristics and management.</vt:lpstr>
      <vt:lpstr>Slajd 2</vt:lpstr>
      <vt:lpstr>Slajd 3</vt:lpstr>
      <vt:lpstr> </vt:lpstr>
      <vt:lpstr>Three forms of nature protection:</vt:lpstr>
      <vt:lpstr>Plants and wildlife  under protection :</vt:lpstr>
      <vt:lpstr>In the  world of wildlife :</vt:lpstr>
      <vt:lpstr>Slajd 8</vt:lpstr>
      <vt:lpstr>Slajd 9</vt:lpstr>
      <vt:lpstr>Slajd 10</vt:lpstr>
      <vt:lpstr>The main objects of protection:</vt:lpstr>
      <vt:lpstr>The entire of „Libbert Rocky Ravine” is covered by partial protection and landscape protection.</vt:lpstr>
      <vt:lpstr>Slajd 13</vt:lpstr>
      <vt:lpstr>THANK YOU FOR YOUR ATTENCION </vt:lpstr>
      <vt:lpstr>Source </vt:lpstr>
    </vt:vector>
  </TitlesOfParts>
  <Company>Ministrerstwo Edukacji Narodowej</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Forest in Poland and Europe. Characteristics and management</dc:title>
  <dc:creator>Administrator</dc:creator>
  <cp:lastModifiedBy>Administrator</cp:lastModifiedBy>
  <cp:revision>171</cp:revision>
  <dcterms:created xsi:type="dcterms:W3CDTF">2016-04-01T07:19:27Z</dcterms:created>
  <dcterms:modified xsi:type="dcterms:W3CDTF">2016-04-20T07:45:20Z</dcterms:modified>
</cp:coreProperties>
</file>